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60" r:id="rId2"/>
    <p:sldId id="323" r:id="rId3"/>
    <p:sldId id="263" r:id="rId4"/>
    <p:sldId id="264" r:id="rId5"/>
    <p:sldId id="348" r:id="rId6"/>
    <p:sldId id="359" r:id="rId7"/>
    <p:sldId id="360" r:id="rId8"/>
    <p:sldId id="350" r:id="rId9"/>
    <p:sldId id="276" r:id="rId10"/>
    <p:sldId id="325" r:id="rId11"/>
    <p:sldId id="326" r:id="rId12"/>
    <p:sldId id="333" r:id="rId13"/>
    <p:sldId id="327" r:id="rId14"/>
    <p:sldId id="331" r:id="rId15"/>
    <p:sldId id="351" r:id="rId16"/>
    <p:sldId id="287" r:id="rId17"/>
    <p:sldId id="285" r:id="rId18"/>
    <p:sldId id="335" r:id="rId19"/>
    <p:sldId id="302" r:id="rId20"/>
    <p:sldId id="336" r:id="rId21"/>
    <p:sldId id="306" r:id="rId22"/>
    <p:sldId id="337" r:id="rId23"/>
    <p:sldId id="334" r:id="rId24"/>
    <p:sldId id="338" r:id="rId25"/>
    <p:sldId id="286" r:id="rId26"/>
    <p:sldId id="288" r:id="rId27"/>
    <p:sldId id="341" r:id="rId28"/>
    <p:sldId id="342" r:id="rId29"/>
    <p:sldId id="343" r:id="rId30"/>
    <p:sldId id="357" r:id="rId31"/>
    <p:sldId id="291" r:id="rId32"/>
    <p:sldId id="352" r:id="rId33"/>
    <p:sldId id="344" r:id="rId34"/>
    <p:sldId id="354" r:id="rId35"/>
    <p:sldId id="353" r:id="rId36"/>
    <p:sldId id="320" r:id="rId37"/>
    <p:sldId id="321" r:id="rId38"/>
    <p:sldId id="314" r:id="rId39"/>
    <p:sldId id="322" r:id="rId40"/>
    <p:sldId id="356" r:id="rId41"/>
    <p:sldId id="319" r:id="rId42"/>
    <p:sldId id="358" r:id="rId43"/>
    <p:sldId id="26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485"/>
  </p:normalViewPr>
  <p:slideViewPr>
    <p:cSldViewPr snapToGrid="0" snapToObjects="1">
      <p:cViewPr varScale="1">
        <p:scale>
          <a:sx n="112" d="100"/>
          <a:sy n="112" d="100"/>
        </p:scale>
        <p:origin x="11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9B86F-4E08-AA4E-9138-085EEEE057F9}" type="datetimeFigureOut">
              <a:rPr lang="en-US" smtClean="0"/>
              <a:t>8/18/20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5E2D8-26F8-4E44-8B6C-00D82FF7B3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2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07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6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6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6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6699" y="16002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4000" b="0" cap="none" spc="-75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128" y="3429001"/>
            <a:ext cx="8231744" cy="58682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2000" b="0" cap="none" spc="-30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2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lide_7_4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lide_8_43.jpg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7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8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1290F-B239-C848-96CD-F678ACF8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35902B-994E-1649-98FE-0247851C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35F434-AF93-1A41-A665-517387FB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D7F-B5C2-8E48-9B32-521BE3B986C9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C06DEE-A981-D14E-8450-B3D5F650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9186" y="6512513"/>
            <a:ext cx="65" cy="16158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21191D7-5425-E14D-ABEC-576D9DAB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0C27-9DA3-664A-8DDB-078E7A529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4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 bwMode="gray">
          <a:xfrm>
            <a:off x="456129" y="1149713"/>
            <a:ext cx="8231742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>
          <a:xfrm>
            <a:off x="6723812" y="6512513"/>
            <a:ext cx="1835439" cy="161583"/>
          </a:xfrm>
        </p:spPr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53305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6134" y="1149713"/>
            <a:ext cx="4002733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85145" y="1149713"/>
            <a:ext cx="4002733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119474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6128" y="1149713"/>
            <a:ext cx="2629585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3268639" y="1149713"/>
            <a:ext cx="2606719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7"/>
          </p:nvPr>
        </p:nvSpPr>
        <p:spPr>
          <a:xfrm>
            <a:off x="6058285" y="1149713"/>
            <a:ext cx="2629586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96150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72757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8" y="264952"/>
            <a:ext cx="768096" cy="4912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739128"/>
            <a:ext cx="9144000" cy="11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1218987">
              <a:lnSpc>
                <a:spcPct val="90000"/>
              </a:lnSpc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304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87466" y="2114938"/>
            <a:ext cx="2515255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7468" y="1383417"/>
            <a:ext cx="2515254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31"/>
          </p:nvPr>
        </p:nvSpPr>
        <p:spPr bwMode="gray">
          <a:xfrm>
            <a:off x="3262565" y="2114938"/>
            <a:ext cx="2572420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262572" y="1383417"/>
            <a:ext cx="2572419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33"/>
          </p:nvPr>
        </p:nvSpPr>
        <p:spPr bwMode="gray">
          <a:xfrm>
            <a:off x="5894829" y="2114938"/>
            <a:ext cx="2572420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5894836" y="1383417"/>
            <a:ext cx="2572419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335972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ide_6_4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8869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-6281"/>
            <a:ext cx="9144000" cy="103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gray">
          <a:xfrm>
            <a:off x="456129" y="99918"/>
            <a:ext cx="7087671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56129" y="1252113"/>
            <a:ext cx="8231742" cy="46914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723812" y="6512513"/>
            <a:ext cx="1835439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defTabSz="1218987"/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0" y="6739128"/>
            <a:ext cx="9144000" cy="11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1218987">
              <a:lnSpc>
                <a:spcPct val="90000"/>
              </a:lnSpc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2" t="3379" r="1681" b="3379"/>
          <a:stretch/>
        </p:blipFill>
        <p:spPr>
          <a:xfrm>
            <a:off x="7010400" y="0"/>
            <a:ext cx="2133600" cy="8869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8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dt="0"/>
  <p:txStyles>
    <p:titleStyle>
      <a:lvl1pPr algn="l" defTabSz="914529" rtl="0" eaLnBrk="1" latinLnBrk="0" hangingPunct="1">
        <a:lnSpc>
          <a:spcPct val="80000"/>
        </a:lnSpc>
        <a:spcBef>
          <a:spcPct val="0"/>
        </a:spcBef>
        <a:buNone/>
        <a:defRPr sz="32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3887" indent="-173887" algn="l" defTabSz="914529" rtl="0" eaLnBrk="1" latinLnBrk="0" hangingPunct="1">
        <a:lnSpc>
          <a:spcPct val="90000"/>
        </a:lnSpc>
        <a:spcBef>
          <a:spcPts val="1350"/>
        </a:spcBef>
        <a:buClrTx/>
        <a:buFont typeface="Calibri" panose="020F0502020204030204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429952" indent="-171505" algn="l" defTabSz="914529" rtl="0" eaLnBrk="1" latinLnBrk="0" hangingPunct="1">
        <a:lnSpc>
          <a:spcPct val="90000"/>
        </a:lnSpc>
        <a:spcBef>
          <a:spcPts val="750"/>
        </a:spcBef>
        <a:buClrTx/>
        <a:buFont typeface="Arial" panose="020B0604020202020204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86017" indent="-176268" algn="l" defTabSz="914529" rtl="0" eaLnBrk="1" latinLnBrk="0" hangingPunct="1">
        <a:lnSpc>
          <a:spcPct val="90000"/>
        </a:lnSpc>
        <a:spcBef>
          <a:spcPts val="450"/>
        </a:spcBef>
        <a:buClrTx/>
        <a:buFont typeface="Calibri" panose="020F050202020403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033789" indent="-213190" algn="l" defTabSz="914529" rtl="0" eaLnBrk="1" latinLnBrk="0" hangingPunct="1">
        <a:lnSpc>
          <a:spcPct val="90000"/>
        </a:lnSpc>
        <a:spcBef>
          <a:spcPts val="450"/>
        </a:spcBef>
        <a:buClrTx/>
        <a:buFont typeface="Arial" panose="020B0604020202020204" pitchFamily="34" charset="0"/>
        <a:buChar char="–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1289854" indent="-165550" algn="l" defTabSz="914529" rtl="0" eaLnBrk="1" latinLnBrk="0" hangingPunct="1">
        <a:lnSpc>
          <a:spcPct val="90000"/>
        </a:lnSpc>
        <a:spcBef>
          <a:spcPts val="450"/>
        </a:spcBef>
        <a:buClrTx/>
        <a:buFont typeface="Calibri" panose="020F0502020204030204" pitchFamily="34" charset="0"/>
        <a:buChar char="•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955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1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485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749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5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29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4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57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4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86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52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15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natech.genomecenter.ucdavis.edu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burkart@ucdavis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8.svg"/><Relationship Id="rId5" Type="http://schemas.openxmlformats.org/officeDocument/2006/relationships/image" Target="../media/image22.tiff"/><Relationship Id="rId6" Type="http://schemas.openxmlformats.org/officeDocument/2006/relationships/image" Target="../media/image23.png"/><Relationship Id="rId7" Type="http://schemas.openxmlformats.org/officeDocument/2006/relationships/image" Target="../media/image21.svg"/><Relationship Id="rId8" Type="http://schemas.openxmlformats.org/officeDocument/2006/relationships/image" Target="../media/image24.png"/><Relationship Id="rId9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8.svg"/><Relationship Id="rId5" Type="http://schemas.openxmlformats.org/officeDocument/2006/relationships/image" Target="../media/image23.png"/><Relationship Id="rId6" Type="http://schemas.openxmlformats.org/officeDocument/2006/relationships/image" Target="../media/image21.svg"/><Relationship Id="rId7" Type="http://schemas.openxmlformats.org/officeDocument/2006/relationships/image" Target="../media/image29.png"/><Relationship Id="rId8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ltenyibiotec.com/US-en/products/dead-cell-removal-kit.html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cytometry-embl.de/cell-sorting/" TargetMode="External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f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2.png"/><Relationship Id="rId5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dmc.ucdavis.edu/pathology/research/research_labs/flow_cytometry/index.html" TargetMode="External"/><Relationship Id="rId4" Type="http://schemas.openxmlformats.org/officeDocument/2006/relationships/hyperlink" Target="http://dnatech.genomecenter.ucdavis.edu/single-cell-analyses/" TargetMode="External"/><Relationship Id="rId5" Type="http://schemas.openxmlformats.org/officeDocument/2006/relationships/hyperlink" Target="https://bioinformatics.ucdavis.edu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pport.10xgenomics.com/single-cell-gene-express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46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tif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splitbioscience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upport.10xgenomics.com/single-cell-gene-expression/sample-pre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21004"/>
            <a:ext cx="9144000" cy="807310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bg2"/>
                </a:solidFill>
              </a:rPr>
              <a:t>Single Cell Sample Preparation</a:t>
            </a:r>
          </a:p>
        </p:txBody>
      </p:sp>
      <p:sp>
        <p:nvSpPr>
          <p:cNvPr id="5" name="TextBox 4"/>
          <p:cNvSpPr txBox="1"/>
          <p:nvPr/>
        </p:nvSpPr>
        <p:spPr bwMode="gray">
          <a:xfrm>
            <a:off x="2141206" y="5103100"/>
            <a:ext cx="4861587" cy="2606867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Diana Burkart-Waco, PhD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hlinkClick r:id="rId2"/>
              </a:rPr>
              <a:t>dburkart@ucdavis.edu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SRA at UC Davis DNATECH Core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hlinkClick r:id="rId3"/>
              </a:rPr>
              <a:t>https://dnatech.genomecenter.ucdavis.edu/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Screen Shot 2017-08-10 at 10.44.52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3"/>
          <a:stretch/>
        </p:blipFill>
        <p:spPr>
          <a:xfrm>
            <a:off x="2858528" y="2433041"/>
            <a:ext cx="3426944" cy="26700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09" y="1"/>
            <a:ext cx="1633591" cy="9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7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xmlns="" id="{682E0383-0330-7C44-A1E0-6972336A1400}"/>
              </a:ext>
            </a:extLst>
          </p:cNvPr>
          <p:cNvSpPr/>
          <p:nvPr/>
        </p:nvSpPr>
        <p:spPr>
          <a:xfrm>
            <a:off x="2960187" y="515816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E35D7DCC-A98E-584C-9D21-8C82709D4601}"/>
              </a:ext>
            </a:extLst>
          </p:cNvPr>
          <p:cNvSpPr/>
          <p:nvPr/>
        </p:nvSpPr>
        <p:spPr>
          <a:xfrm>
            <a:off x="2960187" y="383793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20D70BDB-F1CB-3E4E-A50B-5E71302C6671}"/>
              </a:ext>
            </a:extLst>
          </p:cNvPr>
          <p:cNvSpPr/>
          <p:nvPr/>
        </p:nvSpPr>
        <p:spPr>
          <a:xfrm>
            <a:off x="2960187" y="251770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General Workflow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F541EB05-0F20-6444-9850-CE09CE38FB26}"/>
              </a:ext>
            </a:extLst>
          </p:cNvPr>
          <p:cNvSpPr/>
          <p:nvPr/>
        </p:nvSpPr>
        <p:spPr>
          <a:xfrm>
            <a:off x="2964491" y="119747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49ED33C-CE00-AE4F-BECE-18C665847E64}"/>
              </a:ext>
            </a:extLst>
          </p:cNvPr>
          <p:cNvSpPr txBox="1"/>
          <p:nvPr/>
        </p:nvSpPr>
        <p:spPr bwMode="gray">
          <a:xfrm>
            <a:off x="474859" y="1421830"/>
            <a:ext cx="2099934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Tissue dissection</a:t>
            </a:r>
          </a:p>
        </p:txBody>
      </p:sp>
      <p:pic>
        <p:nvPicPr>
          <p:cNvPr id="13" name="Graphic 12" descr="Rat">
            <a:extLst>
              <a:ext uri="{FF2B5EF4-FFF2-40B4-BE49-F238E27FC236}">
                <a16:creationId xmlns:a16="http://schemas.microsoft.com/office/drawing/2014/main" xmlns="" id="{F794F6A7-AB87-EF40-BB77-3378DC8EC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86162" y="111765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024B42-AB26-3247-A332-4335ED171300}"/>
              </a:ext>
            </a:extLst>
          </p:cNvPr>
          <p:cNvSpPr txBox="1"/>
          <p:nvPr/>
        </p:nvSpPr>
        <p:spPr bwMode="gray">
          <a:xfrm>
            <a:off x="281377" y="2765941"/>
            <a:ext cx="2486899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Mechanical mincing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2F026E3-1A65-504C-92D0-4C4C605B0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131">
            <a:off x="3850776" y="2643190"/>
            <a:ext cx="561975" cy="561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C0525E5-EC9D-9B42-9374-1FB449827ACB}"/>
              </a:ext>
            </a:extLst>
          </p:cNvPr>
          <p:cNvSpPr txBox="1"/>
          <p:nvPr/>
        </p:nvSpPr>
        <p:spPr bwMode="gray">
          <a:xfrm>
            <a:off x="157465" y="4110052"/>
            <a:ext cx="2734723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Enzymatic breakdown</a:t>
            </a:r>
          </a:p>
        </p:txBody>
      </p:sp>
      <p:pic>
        <p:nvPicPr>
          <p:cNvPr id="19" name="Graphic 18" descr="Gears">
            <a:extLst>
              <a:ext uri="{FF2B5EF4-FFF2-40B4-BE49-F238E27FC236}">
                <a16:creationId xmlns:a16="http://schemas.microsoft.com/office/drawing/2014/main" xmlns="" id="{AD55DF31-82C6-3E44-AEB3-0BC3686C9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893249">
            <a:off x="3714316" y="3811507"/>
            <a:ext cx="457200" cy="457200"/>
          </a:xfrm>
          <a:prstGeom prst="rect">
            <a:avLst/>
          </a:prstGeom>
        </p:spPr>
      </p:pic>
      <p:pic>
        <p:nvPicPr>
          <p:cNvPr id="21" name="Graphic 20" descr="Single gear">
            <a:extLst>
              <a:ext uri="{FF2B5EF4-FFF2-40B4-BE49-F238E27FC236}">
                <a16:creationId xmlns:a16="http://schemas.microsoft.com/office/drawing/2014/main" xmlns="" id="{1A31D172-B8C3-3D4B-BA80-182A4D83A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936205" y="4040106"/>
            <a:ext cx="528637" cy="528637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xmlns="" id="{F6513B53-BC78-854D-8551-5CC731D95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64666" y="3966287"/>
            <a:ext cx="457200" cy="457200"/>
          </a:xfrm>
          <a:prstGeom prst="rect">
            <a:avLst/>
          </a:prstGeom>
        </p:spPr>
      </p:pic>
      <p:pic>
        <p:nvPicPr>
          <p:cNvPr id="24" name="Graphic 23" descr="Single gear">
            <a:extLst>
              <a:ext uri="{FF2B5EF4-FFF2-40B4-BE49-F238E27FC236}">
                <a16:creationId xmlns:a16="http://schemas.microsoft.com/office/drawing/2014/main" xmlns="" id="{D1266406-51BC-3D4B-BBB2-214D4AF5E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155455" y="3879693"/>
            <a:ext cx="566107" cy="566107"/>
          </a:xfrm>
          <a:prstGeom prst="rect">
            <a:avLst/>
          </a:prstGeom>
        </p:spPr>
      </p:pic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xmlns="" id="{B1449D44-6AE3-5844-A976-24BCAC71A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99888" y="5343524"/>
            <a:ext cx="457200" cy="457200"/>
          </a:xfrm>
          <a:prstGeom prst="rect">
            <a:avLst/>
          </a:prstGeom>
        </p:spPr>
      </p:pic>
      <p:pic>
        <p:nvPicPr>
          <p:cNvPr id="26" name="Graphic 25" descr="Gears">
            <a:extLst>
              <a:ext uri="{FF2B5EF4-FFF2-40B4-BE49-F238E27FC236}">
                <a16:creationId xmlns:a16="http://schemas.microsoft.com/office/drawing/2014/main" xmlns="" id="{9D198C69-669D-1E40-8088-8792F233F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645987" y="5407818"/>
            <a:ext cx="457200" cy="457200"/>
          </a:xfrm>
          <a:prstGeom prst="rect">
            <a:avLst/>
          </a:prstGeom>
        </p:spPr>
      </p:pic>
      <p:pic>
        <p:nvPicPr>
          <p:cNvPr id="27" name="Graphic 26" descr="Gears">
            <a:extLst>
              <a:ext uri="{FF2B5EF4-FFF2-40B4-BE49-F238E27FC236}">
                <a16:creationId xmlns:a16="http://schemas.microsoft.com/office/drawing/2014/main" xmlns="" id="{C992E18B-1E87-8B4F-8708-7C5C64320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946838" y="5407818"/>
            <a:ext cx="457200" cy="457200"/>
          </a:xfrm>
          <a:prstGeom prst="rect">
            <a:avLst/>
          </a:prstGeom>
        </p:spPr>
      </p:pic>
      <p:pic>
        <p:nvPicPr>
          <p:cNvPr id="28" name="Graphic 27" descr="Gears">
            <a:extLst>
              <a:ext uri="{FF2B5EF4-FFF2-40B4-BE49-F238E27FC236}">
                <a16:creationId xmlns:a16="http://schemas.microsoft.com/office/drawing/2014/main" xmlns="" id="{29E25F2D-599B-AA4D-BBC2-82C739AF6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271962" y="5407818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4FAC208-856D-5B4F-9A2C-7AA4D849432A}"/>
              </a:ext>
            </a:extLst>
          </p:cNvPr>
          <p:cNvSpPr txBox="1"/>
          <p:nvPr/>
        </p:nvSpPr>
        <p:spPr bwMode="gray">
          <a:xfrm>
            <a:off x="503553" y="5454164"/>
            <a:ext cx="2042547" cy="9110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Cell enrichment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(optional)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42FCFE14-2AEF-6B4F-A550-21B88B634FC7}"/>
              </a:ext>
            </a:extLst>
          </p:cNvPr>
          <p:cNvCxnSpPr>
            <a:cxnSpLocks/>
          </p:cNvCxnSpPr>
          <p:nvPr/>
        </p:nvCxnSpPr>
        <p:spPr>
          <a:xfrm>
            <a:off x="4122157" y="2166523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3DE0C08-32E7-8D49-B2EF-8702971AD850}"/>
              </a:ext>
            </a:extLst>
          </p:cNvPr>
          <p:cNvSpPr txBox="1"/>
          <p:nvPr/>
        </p:nvSpPr>
        <p:spPr bwMode="gray">
          <a:xfrm>
            <a:off x="5660274" y="5271275"/>
            <a:ext cx="2951001" cy="7448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Obtain cell interest (flow)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Remove dead cells (beads, etc.)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33EA260-9AEF-4E40-BAE7-95EE3ED93A3E}"/>
              </a:ext>
            </a:extLst>
          </p:cNvPr>
          <p:cNvSpPr txBox="1"/>
          <p:nvPr/>
        </p:nvSpPr>
        <p:spPr bwMode="gray">
          <a:xfrm>
            <a:off x="5660274" y="3973188"/>
            <a:ext cx="3246466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E.g. Trypsin,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dispase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collagenase)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46FD188-63E6-834B-9905-55766A798CD7}"/>
              </a:ext>
            </a:extLst>
          </p:cNvPr>
          <p:cNvSpPr txBox="1"/>
          <p:nvPr/>
        </p:nvSpPr>
        <p:spPr bwMode="gray">
          <a:xfrm>
            <a:off x="5660274" y="4371205"/>
            <a:ext cx="1885709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Often with agitation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FCA8C87-A3F9-844E-AC15-74BAE4B993D2}"/>
              </a:ext>
            </a:extLst>
          </p:cNvPr>
          <p:cNvSpPr txBox="1"/>
          <p:nvPr/>
        </p:nvSpPr>
        <p:spPr bwMode="gray">
          <a:xfrm>
            <a:off x="5660274" y="2724392"/>
            <a:ext cx="260193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Trituration, razor blade, etc.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F06EF12F-0EBC-BE45-BA55-A7DFDA743265}"/>
              </a:ext>
            </a:extLst>
          </p:cNvPr>
          <p:cNvCxnSpPr>
            <a:cxnSpLocks/>
          </p:cNvCxnSpPr>
          <p:nvPr/>
        </p:nvCxnSpPr>
        <p:spPr>
          <a:xfrm>
            <a:off x="4131763" y="3429000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06F055A-E91F-DE46-AC82-A8508AF33AF0}"/>
              </a:ext>
            </a:extLst>
          </p:cNvPr>
          <p:cNvCxnSpPr>
            <a:cxnSpLocks/>
          </p:cNvCxnSpPr>
          <p:nvPr/>
        </p:nvCxnSpPr>
        <p:spPr>
          <a:xfrm>
            <a:off x="4175438" y="4783279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6711B5D-2174-9C4D-A439-B8188F5ADB91}"/>
              </a:ext>
            </a:extLst>
          </p:cNvPr>
          <p:cNvSpPr txBox="1"/>
          <p:nvPr/>
        </p:nvSpPr>
        <p:spPr bwMode="gray">
          <a:xfrm>
            <a:off x="5660274" y="1495578"/>
            <a:ext cx="185089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Fast, reliable, clean.</a:t>
            </a:r>
          </a:p>
        </p:txBody>
      </p:sp>
    </p:spTree>
    <p:extLst>
      <p:ext uri="{BB962C8B-B14F-4D97-AF65-F5344CB8AC3E}">
        <p14:creationId xmlns:p14="http://schemas.microsoft.com/office/powerpoint/2010/main" val="2537461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Tissue Dissociation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xmlns="" id="{43420739-CEB2-2542-98FC-216088B2363D}"/>
              </a:ext>
            </a:extLst>
          </p:cNvPr>
          <p:cNvSpPr txBox="1">
            <a:spLocks/>
          </p:cNvSpPr>
          <p:nvPr/>
        </p:nvSpPr>
        <p:spPr bwMode="gray">
          <a:xfrm>
            <a:off x="457200" y="1063770"/>
            <a:ext cx="8229600" cy="45259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Many ways to dissociate tissue:</a:t>
            </a:r>
          </a:p>
          <a:p>
            <a:pPr lvl="1"/>
            <a:r>
              <a:rPr lang="en-US" dirty="0"/>
              <a:t>  Mechanical</a:t>
            </a:r>
          </a:p>
          <a:p>
            <a:pPr lvl="1"/>
            <a:r>
              <a:rPr lang="en-US" dirty="0"/>
              <a:t>  Enzymatic</a:t>
            </a:r>
          </a:p>
          <a:p>
            <a:pPr lvl="1"/>
            <a:r>
              <a:rPr lang="en-US" dirty="0"/>
              <a:t>  Automated blending</a:t>
            </a:r>
          </a:p>
          <a:p>
            <a:pPr lvl="1"/>
            <a:r>
              <a:rPr lang="en-US" dirty="0"/>
              <a:t>  Microfluidics devices</a:t>
            </a:r>
          </a:p>
          <a:p>
            <a:r>
              <a:rPr lang="en-US" dirty="0"/>
              <a:t>  Considerations:</a:t>
            </a:r>
          </a:p>
          <a:p>
            <a:pPr lvl="1"/>
            <a:r>
              <a:rPr lang="en-US" dirty="0"/>
              <a:t>  Speed</a:t>
            </a:r>
          </a:p>
          <a:p>
            <a:pPr lvl="1"/>
            <a:r>
              <a:rPr lang="en-US" dirty="0"/>
              <a:t>  Consistency in results</a:t>
            </a:r>
          </a:p>
          <a:p>
            <a:pPr lvl="1"/>
            <a:r>
              <a:rPr lang="en-US" dirty="0"/>
              <a:t>  Good representation of all cell types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967FDA-18A0-B94B-88D7-CC35617F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324" y="1316771"/>
            <a:ext cx="2766975" cy="2766975"/>
          </a:xfrm>
          <a:prstGeom prst="rect">
            <a:avLst/>
          </a:prstGeom>
        </p:spPr>
      </p:pic>
      <p:pic>
        <p:nvPicPr>
          <p:cNvPr id="12" name="Picture 11" descr="A picture containing curtain, shower, large, white&#10;&#10;Description automatically generated">
            <a:extLst>
              <a:ext uri="{FF2B5EF4-FFF2-40B4-BE49-F238E27FC236}">
                <a16:creationId xmlns:a16="http://schemas.microsoft.com/office/drawing/2014/main" xmlns="" id="{643BDBF8-F071-BD49-82D3-1A0ABC81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154" y="4585027"/>
            <a:ext cx="2777664" cy="2071478"/>
          </a:xfrm>
          <a:prstGeom prst="rect">
            <a:avLst/>
          </a:prstGeom>
        </p:spPr>
      </p:pic>
      <p:pic>
        <p:nvPicPr>
          <p:cNvPr id="18" name="Picture 17" descr="A picture containing nature, rain, outdoor, large&#10;&#10;Description automatically generated">
            <a:extLst>
              <a:ext uri="{FF2B5EF4-FFF2-40B4-BE49-F238E27FC236}">
                <a16:creationId xmlns:a16="http://schemas.microsoft.com/office/drawing/2014/main" xmlns="" id="{5B70E6BF-7C2D-6748-A4D6-0E9C30D3D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87" t="38047" b="-642"/>
          <a:stretch/>
        </p:blipFill>
        <p:spPr>
          <a:xfrm>
            <a:off x="1245086" y="4585850"/>
            <a:ext cx="3049824" cy="20867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6834C4A-1F53-5248-BB85-D3BB1B3478EB}"/>
              </a:ext>
            </a:extLst>
          </p:cNvPr>
          <p:cNvSpPr txBox="1"/>
          <p:nvPr/>
        </p:nvSpPr>
        <p:spPr bwMode="gray">
          <a:xfrm>
            <a:off x="7583298" y="4968024"/>
            <a:ext cx="1625604" cy="124341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Arabidopsis protoplasts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Same method, different days.</a:t>
            </a:r>
          </a:p>
        </p:txBody>
      </p:sp>
    </p:spTree>
    <p:extLst>
      <p:ext uri="{BB962C8B-B14F-4D97-AF65-F5344CB8AC3E}">
        <p14:creationId xmlns:p14="http://schemas.microsoft.com/office/powerpoint/2010/main" val="1422269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Factors Influencing Dissociation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9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9CB2A7E5-9239-F14C-ACC5-DCB04340D2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104937" y="950028"/>
            <a:ext cx="4618875" cy="522335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C5002A5-0E51-BE4F-8DFC-70D2A7FC8053}"/>
              </a:ext>
            </a:extLst>
          </p:cNvPr>
          <p:cNvSpPr txBox="1"/>
          <p:nvPr/>
        </p:nvSpPr>
        <p:spPr bwMode="gray">
          <a:xfrm>
            <a:off x="6350923" y="3369260"/>
            <a:ext cx="2793077" cy="120032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Unfortunately, SC sample optimization is best achieved through trial and error…</a:t>
            </a:r>
          </a:p>
        </p:txBody>
      </p:sp>
    </p:spTree>
    <p:extLst>
      <p:ext uri="{BB962C8B-B14F-4D97-AF65-F5344CB8AC3E}">
        <p14:creationId xmlns:p14="http://schemas.microsoft.com/office/powerpoint/2010/main" val="404333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Single cell vs. nuclei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Single cell captures more transcripts, but is a harder protocol.</a:t>
            </a:r>
          </a:p>
          <a:p>
            <a:r>
              <a:rPr lang="en-US" dirty="0"/>
              <a:t>  When to use nuclei:</a:t>
            </a:r>
          </a:p>
          <a:p>
            <a:pPr lvl="1"/>
            <a:r>
              <a:rPr lang="en-US" dirty="0"/>
              <a:t>  Cells cannot be harvested intact or viable (e.g. adipocytes, neurons).</a:t>
            </a:r>
          </a:p>
          <a:p>
            <a:pPr lvl="1"/>
            <a:r>
              <a:rPr lang="en-US" dirty="0"/>
              <a:t>  Cells are too big for capture (e.g. cardiomyocytes).</a:t>
            </a:r>
          </a:p>
          <a:p>
            <a:pPr lvl="1"/>
            <a:r>
              <a:rPr lang="en-US" dirty="0"/>
              <a:t>  Tissue frozen.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04232B34-253C-1B41-A5B3-775C555DB042}"/>
              </a:ext>
            </a:extLst>
          </p:cNvPr>
          <p:cNvSpPr/>
          <p:nvPr/>
        </p:nvSpPr>
        <p:spPr>
          <a:xfrm>
            <a:off x="4756902" y="554761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60EDE7DF-CF83-A748-93CE-168A4D93E5F0}"/>
              </a:ext>
            </a:extLst>
          </p:cNvPr>
          <p:cNvSpPr/>
          <p:nvPr/>
        </p:nvSpPr>
        <p:spPr>
          <a:xfrm>
            <a:off x="4756902" y="422738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B7BB813-BB2F-BB4B-9633-EDD59558BC61}"/>
              </a:ext>
            </a:extLst>
          </p:cNvPr>
          <p:cNvSpPr/>
          <p:nvPr/>
        </p:nvSpPr>
        <p:spPr>
          <a:xfrm>
            <a:off x="4761206" y="290715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4586D69-0892-B041-8917-573BAB8A7367}"/>
              </a:ext>
            </a:extLst>
          </p:cNvPr>
          <p:cNvSpPr txBox="1"/>
          <p:nvPr/>
        </p:nvSpPr>
        <p:spPr bwMode="gray">
          <a:xfrm>
            <a:off x="2271574" y="3131509"/>
            <a:ext cx="2099934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Tissue dissection</a:t>
            </a:r>
          </a:p>
        </p:txBody>
      </p:sp>
      <p:pic>
        <p:nvPicPr>
          <p:cNvPr id="13" name="Graphic 12" descr="Rat">
            <a:extLst>
              <a:ext uri="{FF2B5EF4-FFF2-40B4-BE49-F238E27FC236}">
                <a16:creationId xmlns:a16="http://schemas.microsoft.com/office/drawing/2014/main" xmlns="" id="{167A0FB4-66B5-6549-B737-BE47FBB3B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82877" y="282733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0CDFADD-AC46-084C-8536-5AF7900565F1}"/>
              </a:ext>
            </a:extLst>
          </p:cNvPr>
          <p:cNvSpPr txBox="1"/>
          <p:nvPr/>
        </p:nvSpPr>
        <p:spPr bwMode="gray">
          <a:xfrm>
            <a:off x="2892100" y="4524733"/>
            <a:ext cx="1045479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Cell 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0C1E9ED-2ACB-0C46-B883-30EB2B3952D1}"/>
              </a:ext>
            </a:extLst>
          </p:cNvPr>
          <p:cNvSpPr txBox="1"/>
          <p:nvPr/>
        </p:nvSpPr>
        <p:spPr bwMode="gray">
          <a:xfrm>
            <a:off x="2281950" y="5811001"/>
            <a:ext cx="2290050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Nuclei purification</a:t>
            </a:r>
          </a:p>
        </p:txBody>
      </p:sp>
      <p:pic>
        <p:nvPicPr>
          <p:cNvPr id="17" name="Graphic 16" descr="Gears">
            <a:extLst>
              <a:ext uri="{FF2B5EF4-FFF2-40B4-BE49-F238E27FC236}">
                <a16:creationId xmlns:a16="http://schemas.microsoft.com/office/drawing/2014/main" xmlns="" id="{A888B55B-0382-8E41-879F-1B31E7A1D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893249">
            <a:off x="5511031" y="5633480"/>
            <a:ext cx="457200" cy="4572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5BAB426-5802-514A-9E49-0B1FAA2503C3}"/>
              </a:ext>
            </a:extLst>
          </p:cNvPr>
          <p:cNvCxnSpPr>
            <a:cxnSpLocks/>
          </p:cNvCxnSpPr>
          <p:nvPr/>
        </p:nvCxnSpPr>
        <p:spPr>
          <a:xfrm>
            <a:off x="5917409" y="3896185"/>
            <a:ext cx="0" cy="267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Flask">
            <a:extLst>
              <a:ext uri="{FF2B5EF4-FFF2-40B4-BE49-F238E27FC236}">
                <a16:creationId xmlns:a16="http://schemas.microsoft.com/office/drawing/2014/main" xmlns="" id="{388C3F91-9FCC-9544-8C37-882C394C1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546269" y="4326180"/>
            <a:ext cx="751008" cy="751008"/>
          </a:xfrm>
          <a:prstGeom prst="rect">
            <a:avLst/>
          </a:prstGeom>
        </p:spPr>
      </p:pic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xmlns="" id="{230CEC91-89D2-AE4F-BA12-35E800826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893249">
            <a:off x="5663431" y="5785880"/>
            <a:ext cx="457200" cy="457200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xmlns="" id="{7BCE9EEC-832A-3349-AA86-5F0FB73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893249">
            <a:off x="5815831" y="5938280"/>
            <a:ext cx="457200" cy="457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F415A43-E00B-9E44-8D33-F5B5DB240A9C}"/>
              </a:ext>
            </a:extLst>
          </p:cNvPr>
          <p:cNvSpPr txBox="1"/>
          <p:nvPr/>
        </p:nvSpPr>
        <p:spPr bwMode="gray">
          <a:xfrm>
            <a:off x="7442076" y="4295182"/>
            <a:ext cx="942887" cy="1148007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Detergent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Grinding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D2F76F2-AF3C-E94D-8516-1E0C03FE3AB7}"/>
              </a:ext>
            </a:extLst>
          </p:cNvPr>
          <p:cNvSpPr txBox="1"/>
          <p:nvPr/>
        </p:nvSpPr>
        <p:spPr bwMode="gray">
          <a:xfrm>
            <a:off x="7445255" y="5661729"/>
            <a:ext cx="1575303" cy="7448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Flow cytometry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Density Gradient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15A207C2-C08F-8446-9D9F-264ABD3C6755}"/>
              </a:ext>
            </a:extLst>
          </p:cNvPr>
          <p:cNvCxnSpPr>
            <a:cxnSpLocks/>
          </p:cNvCxnSpPr>
          <p:nvPr/>
        </p:nvCxnSpPr>
        <p:spPr>
          <a:xfrm>
            <a:off x="5925431" y="5187576"/>
            <a:ext cx="0" cy="267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77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Many protocols available…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2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42F0ADF-96D8-5841-8FA0-DBF6687F588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153388" y="1536859"/>
            <a:ext cx="4610100" cy="2197100"/>
          </a:xfr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CF78A1E-A7E1-0142-BD31-DEAB8899D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860" y="2724955"/>
            <a:ext cx="4711700" cy="2006600"/>
          </a:xfrm>
          <a:prstGeom prst="rect">
            <a:avLst/>
          </a:prstGeom>
        </p:spPr>
      </p:pic>
      <p:pic>
        <p:nvPicPr>
          <p:cNvPr id="28" name="Picture 27" descr="A picture containing bird&#10;&#10;Description automatically generated">
            <a:extLst>
              <a:ext uri="{FF2B5EF4-FFF2-40B4-BE49-F238E27FC236}">
                <a16:creationId xmlns:a16="http://schemas.microsoft.com/office/drawing/2014/main" xmlns="" id="{17C96A45-DA3E-0E46-BE97-29D65EFAC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381" y="4922055"/>
            <a:ext cx="3618114" cy="1703264"/>
          </a:xfrm>
          <a:prstGeom prst="rect">
            <a:avLst/>
          </a:prstGeom>
        </p:spPr>
      </p:pic>
      <p:sp>
        <p:nvSpPr>
          <p:cNvPr id="29" name="Content Placeholder 4">
            <a:extLst>
              <a:ext uri="{FF2B5EF4-FFF2-40B4-BE49-F238E27FC236}">
                <a16:creationId xmlns:a16="http://schemas.microsoft.com/office/drawing/2014/main" xmlns="" id="{106C60AC-38F6-FF49-850D-84F49854CD6C}"/>
              </a:ext>
            </a:extLst>
          </p:cNvPr>
          <p:cNvSpPr txBox="1">
            <a:spLocks/>
          </p:cNvSpPr>
          <p:nvPr/>
        </p:nvSpPr>
        <p:spPr bwMode="gray">
          <a:xfrm>
            <a:off x="457200" y="1063770"/>
            <a:ext cx="8229600" cy="45259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Start here:</a:t>
            </a: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31" name="Picture 30" descr="A close up of a white background&#10;&#10;Description automatically generated">
            <a:extLst>
              <a:ext uri="{FF2B5EF4-FFF2-40B4-BE49-F238E27FC236}">
                <a16:creationId xmlns:a16="http://schemas.microsoft.com/office/drawing/2014/main" xmlns="" id="{D545BF9A-0C7A-CE46-B913-A18F08E39D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3990109" y="4042574"/>
            <a:ext cx="462712" cy="487724"/>
          </a:xfrm>
          <a:prstGeom prst="rect">
            <a:avLst/>
          </a:prstGeom>
        </p:spPr>
      </p:pic>
      <p:pic>
        <p:nvPicPr>
          <p:cNvPr id="32" name="Picture 31" descr="A close up of a white background&#10;&#10;Description automatically generated">
            <a:extLst>
              <a:ext uri="{FF2B5EF4-FFF2-40B4-BE49-F238E27FC236}">
                <a16:creationId xmlns:a16="http://schemas.microsoft.com/office/drawing/2014/main" xmlns="" id="{C9648AFC-F59F-5F48-9F0E-1B11D0DF81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690676" y="2513436"/>
            <a:ext cx="462712" cy="487724"/>
          </a:xfrm>
          <a:prstGeom prst="rect">
            <a:avLst/>
          </a:prstGeom>
        </p:spPr>
      </p:pic>
      <p:pic>
        <p:nvPicPr>
          <p:cNvPr id="33" name="Picture 32" descr="A close up of a white background&#10;&#10;Description automatically generated">
            <a:extLst>
              <a:ext uri="{FF2B5EF4-FFF2-40B4-BE49-F238E27FC236}">
                <a16:creationId xmlns:a16="http://schemas.microsoft.com/office/drawing/2014/main" xmlns="" id="{51325B29-8C66-714D-AA63-B6F00B5F23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1056390" y="5550368"/>
            <a:ext cx="462712" cy="4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Why single cell?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– SC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nuclei</a:t>
            </a:r>
          </a:p>
          <a:p>
            <a:r>
              <a:rPr lang="en-US" sz="3000" dirty="0"/>
              <a:t>  Methods - </a:t>
            </a:r>
            <a:r>
              <a:rPr lang="en-US" sz="3000" dirty="0">
                <a:solidFill>
                  <a:schemeClr val="bg2"/>
                </a:solidFill>
              </a:rPr>
              <a:t>sample QC</a:t>
            </a:r>
            <a:endParaRPr lang="en-US" sz="3000" dirty="0"/>
          </a:p>
          <a:p>
            <a:pPr lvl="1"/>
            <a:r>
              <a:rPr lang="en-US" sz="2600" dirty="0"/>
              <a:t>  Do I have single cells?</a:t>
            </a:r>
          </a:p>
          <a:p>
            <a:pPr lvl="1"/>
            <a:r>
              <a:rPr lang="en-US" sz="2600" dirty="0"/>
              <a:t>  Are they alive?</a:t>
            </a:r>
          </a:p>
          <a:p>
            <a:pPr lvl="1"/>
            <a:r>
              <a:rPr lang="en-US" sz="2600" dirty="0"/>
              <a:t>  Are they too big? </a:t>
            </a:r>
          </a:p>
          <a:p>
            <a:pPr lvl="1"/>
            <a:r>
              <a:rPr lang="en-US" sz="2600" dirty="0"/>
              <a:t>  Did I isolate the correct cells?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Cell labeling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studies at DNA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xmlns="" id="{1732EEA1-0596-B14C-AF7E-EF122184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9" t="16511" r="27671" b="9488"/>
          <a:stretch/>
        </p:blipFill>
        <p:spPr>
          <a:xfrm>
            <a:off x="232160" y="3105611"/>
            <a:ext cx="388436" cy="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8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Factors influencing success 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744377" y="1516775"/>
            <a:ext cx="6520947" cy="2540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 Cell debris / dead cells</a:t>
            </a:r>
          </a:p>
          <a:p>
            <a:pPr lvl="1"/>
            <a:r>
              <a:rPr lang="en-US" sz="2200" dirty="0"/>
              <a:t>  Clog microfluidics, free floating RNA </a:t>
            </a:r>
            <a:r>
              <a:rPr lang="en-US" sz="2200" dirty="0">
                <a:sym typeface="Wingdings" pitchFamily="2" charset="2"/>
              </a:rPr>
              <a:t> noise.</a:t>
            </a:r>
            <a:endParaRPr lang="en-US" sz="2200" dirty="0"/>
          </a:p>
          <a:p>
            <a:r>
              <a:rPr lang="en-US" sz="2600" dirty="0"/>
              <a:t>  Aggregates</a:t>
            </a:r>
          </a:p>
          <a:p>
            <a:pPr lvl="1"/>
            <a:r>
              <a:rPr lang="en-US" sz="2200" dirty="0"/>
              <a:t>  No longer single cell data.</a:t>
            </a:r>
          </a:p>
          <a:p>
            <a:pPr lvl="1"/>
            <a:r>
              <a:rPr lang="en-US" sz="2200" dirty="0"/>
              <a:t>  Clog microfluidics.</a:t>
            </a:r>
            <a:endParaRPr lang="en-US" sz="2600" dirty="0"/>
          </a:p>
          <a:p>
            <a:r>
              <a:rPr lang="en-US" sz="2600" dirty="0"/>
              <a:t>  Buffer</a:t>
            </a:r>
          </a:p>
          <a:p>
            <a:pPr lvl="1"/>
            <a:r>
              <a:rPr lang="en-US" sz="2200" dirty="0"/>
              <a:t>  Inhibit polymerase </a:t>
            </a:r>
            <a:r>
              <a:rPr lang="en-US" sz="2200" dirty="0">
                <a:sym typeface="Wingdings" pitchFamily="2" charset="2"/>
              </a:rPr>
              <a:t> decrease library complexity.</a:t>
            </a:r>
            <a:endParaRPr lang="en-US" sz="2200" dirty="0"/>
          </a:p>
          <a:p>
            <a:r>
              <a:rPr lang="en-US" sz="2600" dirty="0"/>
              <a:t>  Storage conditions</a:t>
            </a:r>
          </a:p>
          <a:p>
            <a:endParaRPr lang="en-US" sz="2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64703C8-6A68-AF48-89D0-3BA8E135B6CC}"/>
              </a:ext>
            </a:extLst>
          </p:cNvPr>
          <p:cNvSpPr txBox="1"/>
          <p:nvPr/>
        </p:nvSpPr>
        <p:spPr bwMode="gray">
          <a:xfrm>
            <a:off x="583760" y="5963871"/>
            <a:ext cx="7976479" cy="4801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But the most important factor is </a:t>
            </a:r>
            <a:r>
              <a:rPr lang="en-US" sz="2800" b="1" dirty="0">
                <a:solidFill>
                  <a:schemeClr val="bg2"/>
                </a:solidFill>
              </a:rPr>
              <a:t>cell / nuclei counting!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03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Workflow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72203" y="1149713"/>
            <a:ext cx="2248136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accent3"/>
                </a:solidFill>
              </a:rPr>
              <a:t>Single cell suspension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40066" y="2467274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86083" y="3200016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Visually inspect cells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86083" y="5104325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Free of debris / live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31885" y="4403562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gray">
          <a:xfrm>
            <a:off x="6596661" y="5104325"/>
            <a:ext cx="569379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96661" y="5689680"/>
            <a:ext cx="790071" cy="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543800" y="5120309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Count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68858" y="5689680"/>
            <a:ext cx="822158" cy="1222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1889841" y="5099302"/>
            <a:ext cx="513587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accent3"/>
                </a:solidFill>
              </a:rPr>
              <a:t>NO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9691" y="5106703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Filter, etc.</a:t>
            </a: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221558" y="2041269"/>
            <a:ext cx="3571408" cy="2350327"/>
          </a:xfrm>
          <a:prstGeom prst="bentConnector3">
            <a:avLst>
              <a:gd name="adj1" fmla="val 99871"/>
            </a:avLst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30B4BA-E498-FF4D-AA37-3AFBB6E8A420}"/>
              </a:ext>
            </a:extLst>
          </p:cNvPr>
          <p:cNvSpPr txBox="1"/>
          <p:nvPr/>
        </p:nvSpPr>
        <p:spPr bwMode="gray">
          <a:xfrm>
            <a:off x="6991696" y="3349271"/>
            <a:ext cx="1816573" cy="8402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Microscope or automated cell counter</a:t>
            </a:r>
          </a:p>
        </p:txBody>
      </p:sp>
    </p:spTree>
    <p:extLst>
      <p:ext uri="{BB962C8B-B14F-4D97-AF65-F5344CB8AC3E}">
        <p14:creationId xmlns:p14="http://schemas.microsoft.com/office/powerpoint/2010/main" val="246664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Tissue aggregates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2106808" y="4621641"/>
            <a:ext cx="2259422" cy="4247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accent3"/>
                </a:solidFill>
              </a:rPr>
              <a:t>Tissue clump	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9729" y="5813140"/>
            <a:ext cx="6984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Recommended treatment: optimize tissue dissociation</a:t>
            </a:r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644A0FFD-A7A5-E54C-9642-A118052EE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39" t="38301" b="24092"/>
          <a:stretch/>
        </p:blipFill>
        <p:spPr>
          <a:xfrm>
            <a:off x="5134525" y="2211297"/>
            <a:ext cx="2383871" cy="1833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F856CF-1592-E948-949D-741FC0A3F098}"/>
              </a:ext>
            </a:extLst>
          </p:cNvPr>
          <p:cNvSpPr txBox="1"/>
          <p:nvPr/>
        </p:nvSpPr>
        <p:spPr bwMode="gray">
          <a:xfrm>
            <a:off x="7884826" y="2477193"/>
            <a:ext cx="1348987" cy="114800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DAPI stain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60X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scale bar</a:t>
            </a: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44D5E927-BFA5-B841-A933-022441BDF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7" t="16853" r="52100" b="31814"/>
          <a:stretch/>
        </p:blipFill>
        <p:spPr>
          <a:xfrm>
            <a:off x="1473128" y="1970333"/>
            <a:ext cx="2893102" cy="25033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6B18D1D-FD83-CB44-9019-10FEC44FB7CB}"/>
              </a:ext>
            </a:extLst>
          </p:cNvPr>
          <p:cNvSpPr/>
          <p:nvPr/>
        </p:nvSpPr>
        <p:spPr>
          <a:xfrm>
            <a:off x="5348467" y="4138365"/>
            <a:ext cx="1955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EFBC1B"/>
                </a:solidFill>
              </a:rPr>
              <a:t>Single nucleus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8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8" y="1602212"/>
            <a:ext cx="4122529" cy="30918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Cell debris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17" y="1602212"/>
            <a:ext cx="4122531" cy="30918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315418" y="1094381"/>
            <a:ext cx="2405723" cy="5078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Mouse DRG.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9753" y="4694110"/>
            <a:ext cx="7078893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Clean DRG sample							Noisy sample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227" y="5352776"/>
            <a:ext cx="8639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Recommended treatment: filtration, centrifuge, add blocking agent.</a:t>
            </a:r>
          </a:p>
        </p:txBody>
      </p:sp>
    </p:spTree>
    <p:extLst>
      <p:ext uri="{BB962C8B-B14F-4D97-AF65-F5344CB8AC3E}">
        <p14:creationId xmlns:p14="http://schemas.microsoft.com/office/powerpoint/2010/main" val="175333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  Why single cell?</a:t>
            </a:r>
          </a:p>
          <a:p>
            <a:r>
              <a:rPr lang="en-US" sz="3000" dirty="0"/>
              <a:t>  Methods – </a:t>
            </a:r>
            <a:r>
              <a:rPr lang="en-US" sz="3000" dirty="0">
                <a:solidFill>
                  <a:schemeClr val="bg2"/>
                </a:solidFill>
              </a:rPr>
              <a:t>SC isolation</a:t>
            </a:r>
          </a:p>
          <a:p>
            <a:pPr lvl="1"/>
            <a:r>
              <a:rPr lang="en-US" sz="2600" dirty="0"/>
              <a:t>Single cell isolation</a:t>
            </a:r>
          </a:p>
          <a:p>
            <a:pPr lvl="1"/>
            <a:r>
              <a:rPr lang="en-US" sz="2600" dirty="0"/>
              <a:t>Single nuclei</a:t>
            </a:r>
          </a:p>
          <a:p>
            <a:r>
              <a:rPr lang="en-US" sz="3000" dirty="0"/>
              <a:t>  Methods - </a:t>
            </a:r>
            <a:r>
              <a:rPr lang="en-US" sz="3000" dirty="0">
                <a:solidFill>
                  <a:schemeClr val="bg2"/>
                </a:solidFill>
              </a:rPr>
              <a:t>sample QC</a:t>
            </a:r>
            <a:endParaRPr lang="en-US" sz="3000" dirty="0"/>
          </a:p>
          <a:p>
            <a:pPr lvl="1"/>
            <a:r>
              <a:rPr lang="en-US" sz="2600" dirty="0"/>
              <a:t>Do I have single cells?</a:t>
            </a:r>
          </a:p>
          <a:p>
            <a:pPr lvl="1"/>
            <a:r>
              <a:rPr lang="en-US" sz="2600" dirty="0"/>
              <a:t>Are they alive?</a:t>
            </a:r>
          </a:p>
          <a:p>
            <a:pPr lvl="1"/>
            <a:r>
              <a:rPr lang="en-US" sz="2600" dirty="0"/>
              <a:t>Are they too big? </a:t>
            </a:r>
          </a:p>
          <a:p>
            <a:pPr lvl="1"/>
            <a:r>
              <a:rPr lang="en-US" sz="2600" dirty="0"/>
              <a:t>Did I isolate the correct cells?</a:t>
            </a:r>
          </a:p>
          <a:p>
            <a:r>
              <a:rPr lang="en-US" sz="3000" dirty="0"/>
              <a:t>  Cell labeling</a:t>
            </a:r>
          </a:p>
          <a:p>
            <a:r>
              <a:rPr lang="en-US" sz="3000" dirty="0"/>
              <a:t>  Single cell studies at DNA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xmlns="" id="{1732EEA1-0596-B14C-AF7E-EF122184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9" t="16511" r="27671" b="9488"/>
          <a:stretch/>
        </p:blipFill>
        <p:spPr>
          <a:xfrm>
            <a:off x="232160" y="1101938"/>
            <a:ext cx="388436" cy="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8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Cell debris II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273693" y="1436573"/>
            <a:ext cx="3546099" cy="5078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Lettuce nuclei prep.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6240998" y="5275183"/>
            <a:ext cx="4821382" cy="63402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000" dirty="0">
                <a:solidFill>
                  <a:schemeClr val="accent3"/>
                </a:solidFill>
              </a:rPr>
              <a:t>Photo credit: Mohan Prem Anand </a:t>
            </a:r>
            <a:r>
              <a:rPr lang="en-US" sz="1000" dirty="0" err="1">
                <a:solidFill>
                  <a:schemeClr val="accent3"/>
                </a:solidFill>
              </a:rPr>
              <a:t>Marimuthu</a:t>
            </a:r>
            <a:endParaRPr lang="en-US" sz="1000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            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2248" y="5712972"/>
            <a:ext cx="8159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modify dissociation times / detergent concentrations, change density gradient.</a:t>
            </a:r>
          </a:p>
        </p:txBody>
      </p:sp>
      <p:pic>
        <p:nvPicPr>
          <p:cNvPr id="12" name="Picture 11" descr="A picture containing rain, nature, flying, snow&#10;&#10;Description automatically generated">
            <a:extLst>
              <a:ext uri="{FF2B5EF4-FFF2-40B4-BE49-F238E27FC236}">
                <a16:creationId xmlns:a16="http://schemas.microsoft.com/office/drawing/2014/main" xmlns="" id="{4CF08716-DE8C-8D4A-A5B4-B52322F55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3" y="1944404"/>
            <a:ext cx="4148680" cy="3111510"/>
          </a:xfrm>
          <a:prstGeom prst="rect">
            <a:avLst/>
          </a:prstGeom>
        </p:spPr>
      </p:pic>
      <p:pic>
        <p:nvPicPr>
          <p:cNvPr id="15" name="Picture 14" descr="A star filled sky&#10;&#10;Description automatically generated">
            <a:extLst>
              <a:ext uri="{FF2B5EF4-FFF2-40B4-BE49-F238E27FC236}">
                <a16:creationId xmlns:a16="http://schemas.microsoft.com/office/drawing/2014/main" xmlns="" id="{803385C6-3E54-FD42-91EE-AD33A22E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009" y="1944404"/>
            <a:ext cx="4148680" cy="31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3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Doublets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343685" y="1012576"/>
            <a:ext cx="7998931" cy="38162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 Non-single cell clumps.</a:t>
            </a:r>
          </a:p>
          <a:p>
            <a:r>
              <a:rPr lang="en-US" sz="2600" dirty="0"/>
              <a:t>  Integrated into droplets and cannot* distinguish from single cells. </a:t>
            </a:r>
          </a:p>
        </p:txBody>
      </p:sp>
      <p:pic>
        <p:nvPicPr>
          <p:cNvPr id="10" name="Picture 9" descr="Screen Shot 2017-08-10 at 10.44.5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3"/>
          <a:stretch/>
        </p:blipFill>
        <p:spPr>
          <a:xfrm>
            <a:off x="934386" y="2619395"/>
            <a:ext cx="4413156" cy="34384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gray">
          <a:xfrm>
            <a:off x="6242670" y="2706453"/>
            <a:ext cx="1602768" cy="8402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Bad for any single cell experiment.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gray">
          <a:xfrm>
            <a:off x="3929688" y="2650454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Doublet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615792" y="2828194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0467BD7-8FB8-B34A-A678-0C3EEC91F621}"/>
              </a:ext>
            </a:extLst>
          </p:cNvPr>
          <p:cNvSpPr/>
          <p:nvPr/>
        </p:nvSpPr>
        <p:spPr>
          <a:xfrm>
            <a:off x="542078" y="6158118"/>
            <a:ext cx="8159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filtration, change [blocking agent]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E519E22-86E1-014F-92D4-A43C12B6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156" y="3629923"/>
            <a:ext cx="2461695" cy="24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56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Dead cells (debris?)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0467BD7-8FB8-B34A-A678-0C3EEC91F621}"/>
              </a:ext>
            </a:extLst>
          </p:cNvPr>
          <p:cNvSpPr/>
          <p:nvPr/>
        </p:nvSpPr>
        <p:spPr>
          <a:xfrm>
            <a:off x="492279" y="5725856"/>
            <a:ext cx="81594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dead cell removal.</a:t>
            </a:r>
          </a:p>
          <a:p>
            <a:r>
              <a:rPr lang="en-US" sz="2000" dirty="0">
                <a:hlinkClick r:id="rId3"/>
              </a:rPr>
              <a:t>https://www.miltenyibiotec.com/US-en/products/dead-cell-removal-kit.html</a:t>
            </a:r>
            <a:r>
              <a:rPr lang="en-US" sz="2000" dirty="0"/>
              <a:t> </a:t>
            </a:r>
          </a:p>
        </p:txBody>
      </p:sp>
      <p:pic>
        <p:nvPicPr>
          <p:cNvPr id="4" name="Picture 3" descr="A picture containing white, water, flying, beach&#10;&#10;Description automatically generated">
            <a:extLst>
              <a:ext uri="{FF2B5EF4-FFF2-40B4-BE49-F238E27FC236}">
                <a16:creationId xmlns:a16="http://schemas.microsoft.com/office/drawing/2014/main" xmlns="" id="{3E28703D-84F7-C64F-A6C5-146EF95B3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714" r="46190"/>
          <a:stretch/>
        </p:blipFill>
        <p:spPr>
          <a:xfrm>
            <a:off x="1161143" y="1489405"/>
            <a:ext cx="5428343" cy="410728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C9A6AE21-8785-BF4D-8AE5-148AB96BA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14"/>
          <a:stretch/>
        </p:blipFill>
        <p:spPr>
          <a:xfrm>
            <a:off x="5739015" y="1085216"/>
            <a:ext cx="2592183" cy="20936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0048B965-0EE0-3A4F-A1C1-0EA2080912D8}"/>
              </a:ext>
            </a:extLst>
          </p:cNvPr>
          <p:cNvSpPr/>
          <p:nvPr/>
        </p:nvSpPr>
        <p:spPr>
          <a:xfrm>
            <a:off x="4930535" y="2074003"/>
            <a:ext cx="642951" cy="435428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A2AE842-4175-E34A-9936-E8CE658BCAE8}"/>
              </a:ext>
            </a:extLst>
          </p:cNvPr>
          <p:cNvSpPr/>
          <p:nvPr/>
        </p:nvSpPr>
        <p:spPr>
          <a:xfrm>
            <a:off x="2830285" y="4136571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CCF171A-0C4D-CD4A-85BC-3D8C960E3A3B}"/>
              </a:ext>
            </a:extLst>
          </p:cNvPr>
          <p:cNvSpPr/>
          <p:nvPr/>
        </p:nvSpPr>
        <p:spPr>
          <a:xfrm>
            <a:off x="4074884" y="1743681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50471376-0FF4-BE4C-95D4-E42E6F9192F0}"/>
              </a:ext>
            </a:extLst>
          </p:cNvPr>
          <p:cNvSpPr/>
          <p:nvPr/>
        </p:nvSpPr>
        <p:spPr>
          <a:xfrm>
            <a:off x="4736752" y="3557578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2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Nuclei QC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Automated cell counters suboptimal, but possible with fluorescence.</a:t>
            </a:r>
          </a:p>
          <a:p>
            <a:pPr lvl="1"/>
            <a:r>
              <a:rPr lang="en-US" dirty="0"/>
              <a:t>Countess II FL, </a:t>
            </a:r>
            <a:r>
              <a:rPr lang="en-US" dirty="0" err="1"/>
              <a:t>Devonix</a:t>
            </a:r>
            <a:r>
              <a:rPr lang="en-US" dirty="0"/>
              <a:t> </a:t>
            </a:r>
            <a:r>
              <a:rPr lang="en-US" dirty="0" err="1"/>
              <a:t>CellDrop</a:t>
            </a:r>
            <a:r>
              <a:rPr lang="en-US" dirty="0"/>
              <a:t>.</a:t>
            </a:r>
          </a:p>
          <a:p>
            <a:r>
              <a:rPr lang="en-US" dirty="0"/>
              <a:t>  Stains</a:t>
            </a:r>
          </a:p>
          <a:p>
            <a:pPr lvl="1"/>
            <a:r>
              <a:rPr lang="en-US" dirty="0"/>
              <a:t>Trypan blue </a:t>
            </a:r>
            <a:r>
              <a:rPr lang="en-US" dirty="0">
                <a:sym typeface="Wingdings" pitchFamily="2" charset="2"/>
              </a:rPr>
              <a:t> 100% dead (not great).</a:t>
            </a:r>
          </a:p>
          <a:p>
            <a:pPr lvl="1"/>
            <a:r>
              <a:rPr lang="en-US" dirty="0"/>
              <a:t>Ethidium homodimer stain (good for excluding debris).</a:t>
            </a:r>
          </a:p>
          <a:p>
            <a:pPr lvl="1"/>
            <a:r>
              <a:rPr lang="en-US" dirty="0"/>
              <a:t>DAPI, PI other options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5" name="Picture 4" descr="A picture containing white, sitting, small, empty&#10;&#10;Description automatically generated">
            <a:extLst>
              <a:ext uri="{FF2B5EF4-FFF2-40B4-BE49-F238E27FC236}">
                <a16:creationId xmlns:a16="http://schemas.microsoft.com/office/drawing/2014/main" xmlns="" id="{117D9673-2B1C-5A43-A8EA-D0B0B148C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9" r="68476" b="54001"/>
          <a:stretch/>
        </p:blipFill>
        <p:spPr>
          <a:xfrm>
            <a:off x="457200" y="4023361"/>
            <a:ext cx="2666307" cy="2519701"/>
          </a:xfrm>
          <a:prstGeom prst="rect">
            <a:avLst/>
          </a:prstGeom>
        </p:spPr>
      </p:pic>
      <p:pic>
        <p:nvPicPr>
          <p:cNvPr id="11" name="Picture 10" descr="A picture containing rain, white, flying, laptop&#10;&#10;Description automatically generated">
            <a:extLst>
              <a:ext uri="{FF2B5EF4-FFF2-40B4-BE49-F238E27FC236}">
                <a16:creationId xmlns:a16="http://schemas.microsoft.com/office/drawing/2014/main" xmlns="" id="{B6FBA390-B878-E74A-A70A-DA7D3144C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214" y="4023361"/>
            <a:ext cx="3374967" cy="253122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C1DA1FE6-9C52-CE43-A24C-42197E068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143"/>
          <a:stretch/>
        </p:blipFill>
        <p:spPr>
          <a:xfrm>
            <a:off x="6762402" y="4023361"/>
            <a:ext cx="2017915" cy="2197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4637F27-891C-9342-94F4-D651E309EEAE}"/>
              </a:ext>
            </a:extLst>
          </p:cNvPr>
          <p:cNvSpPr txBox="1"/>
          <p:nvPr/>
        </p:nvSpPr>
        <p:spPr bwMode="gray">
          <a:xfrm>
            <a:off x="7252691" y="5859264"/>
            <a:ext cx="1037335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Credit: 10X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D1A6970-51DC-304C-870F-A8B3914E8406}"/>
              </a:ext>
            </a:extLst>
          </p:cNvPr>
          <p:cNvSpPr txBox="1"/>
          <p:nvPr/>
        </p:nvSpPr>
        <p:spPr bwMode="gray">
          <a:xfrm>
            <a:off x="1197033" y="6220461"/>
            <a:ext cx="1534074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Hemocytometer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1BCD6B-2FFC-144D-A24B-E2DA2A96E66B}"/>
              </a:ext>
            </a:extLst>
          </p:cNvPr>
          <p:cNvSpPr txBox="1"/>
          <p:nvPr/>
        </p:nvSpPr>
        <p:spPr bwMode="gray">
          <a:xfrm>
            <a:off x="4195660" y="6220461"/>
            <a:ext cx="971613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CountessII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Picture 30" descr="A picture containing computer, standing, flower&#10;&#10;Description automatically generated">
            <a:extLst>
              <a:ext uri="{FF2B5EF4-FFF2-40B4-BE49-F238E27FC236}">
                <a16:creationId xmlns:a16="http://schemas.microsoft.com/office/drawing/2014/main" xmlns="" id="{4E5EFCE5-2664-E543-9255-603CBC291C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82" t="23307" r="37455" b="50000"/>
          <a:stretch/>
        </p:blipFill>
        <p:spPr>
          <a:xfrm>
            <a:off x="5349239" y="1741513"/>
            <a:ext cx="1413163" cy="10848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2F8D814-41B3-0743-8D2F-056A6961095B}"/>
              </a:ext>
            </a:extLst>
          </p:cNvPr>
          <p:cNvSpPr txBox="1"/>
          <p:nvPr/>
        </p:nvSpPr>
        <p:spPr bwMode="gray">
          <a:xfrm>
            <a:off x="7082444" y="2161309"/>
            <a:ext cx="918328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60X: DAPI</a:t>
            </a:r>
          </a:p>
        </p:txBody>
      </p:sp>
    </p:spTree>
    <p:extLst>
      <p:ext uri="{BB962C8B-B14F-4D97-AF65-F5344CB8AC3E}">
        <p14:creationId xmlns:p14="http://schemas.microsoft.com/office/powerpoint/2010/main" val="5653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Workflow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72203" y="1149713"/>
            <a:ext cx="2248136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accent3"/>
                </a:solidFill>
              </a:rPr>
              <a:t>Single cell suspension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40066" y="2467274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86083" y="3200016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Visually inspect cells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86083" y="5104325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Free of debris / live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31885" y="4403562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gray">
          <a:xfrm>
            <a:off x="6596661" y="5104325"/>
            <a:ext cx="569379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accent3"/>
                </a:solidFill>
              </a:rPr>
              <a:t>YES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96661" y="5689680"/>
            <a:ext cx="790071" cy="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543800" y="5120309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Count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68858" y="5689680"/>
            <a:ext cx="822158" cy="1222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1889841" y="5099302"/>
            <a:ext cx="513587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9691" y="5106703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221558" y="2041269"/>
            <a:ext cx="3571408" cy="2350327"/>
          </a:xfrm>
          <a:prstGeom prst="bentConnector3">
            <a:avLst>
              <a:gd name="adj1" fmla="val 99871"/>
            </a:avLst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30B4BA-E498-FF4D-AA37-3AFBB6E8A420}"/>
              </a:ext>
            </a:extLst>
          </p:cNvPr>
          <p:cNvSpPr txBox="1"/>
          <p:nvPr/>
        </p:nvSpPr>
        <p:spPr bwMode="gray">
          <a:xfrm>
            <a:off x="6991696" y="3349271"/>
            <a:ext cx="1816573" cy="5909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Starting over &gt;&gt; manipulation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A18CE2F-4377-574E-B27B-B3FB414D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3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35" y="1328033"/>
            <a:ext cx="3175000" cy="29337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1083973"/>
          </a:xfrm>
        </p:spPr>
        <p:txBody>
          <a:bodyPr/>
          <a:lstStyle/>
          <a:p>
            <a:r>
              <a:rPr lang="en-US" sz="3000" dirty="0"/>
              <a:t>  Countess II.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Automated counting</a:t>
            </a:r>
          </a:p>
        </p:txBody>
      </p:sp>
      <p:pic>
        <p:nvPicPr>
          <p:cNvPr id="6" name="Picture 5" descr="finoA 060820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8" t="11487" b="28372"/>
          <a:stretch/>
        </p:blipFill>
        <p:spPr>
          <a:xfrm>
            <a:off x="2889500" y="1941706"/>
            <a:ext cx="3653317" cy="2320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603979" y="4305275"/>
            <a:ext cx="3629523" cy="281769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Fast.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Live/dead cell counts.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Cell size estimates.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151356" y="4305275"/>
            <a:ext cx="4536515" cy="287309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Cell size limits (4-30um).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Doesn’t do well with odd cell shapes, debris, nuclei.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 descr="Screen Shot 2017-11-05 at 4.18.5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46" b="2760"/>
          <a:stretch/>
        </p:blipFill>
        <p:spPr>
          <a:xfrm>
            <a:off x="6686014" y="1941706"/>
            <a:ext cx="2189743" cy="2320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53A188D-2A89-3B42-817B-09C0B572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32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1083973"/>
          </a:xfrm>
        </p:spPr>
        <p:txBody>
          <a:bodyPr/>
          <a:lstStyle/>
          <a:p>
            <a:r>
              <a:rPr lang="en-US" sz="3000" dirty="0"/>
              <a:t>  Hemocytometer.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Manual counting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603979" y="4261733"/>
            <a:ext cx="3629523" cy="281307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Reliable cell counts.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Count small cells.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Visualize cells vs. debris.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151356" y="4261733"/>
            <a:ext cx="4536515" cy="142500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Slow...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840" b="26818"/>
          <a:stretch/>
        </p:blipFill>
        <p:spPr>
          <a:xfrm>
            <a:off x="500363" y="1784983"/>
            <a:ext cx="5473700" cy="25098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7781" y="40347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www.wetnewf.org</a:t>
            </a:r>
            <a:r>
              <a:rPr lang="en-US" sz="1000" dirty="0"/>
              <a:t>/</a:t>
            </a:r>
            <a:r>
              <a:rPr lang="en-US" sz="1000" dirty="0" err="1"/>
              <a:t>pdfs</a:t>
            </a:r>
            <a:r>
              <a:rPr lang="en-US" sz="1000" dirty="0"/>
              <a:t>/</a:t>
            </a:r>
            <a:r>
              <a:rPr lang="en-US" sz="1000" dirty="0" err="1"/>
              <a:t>hemocytometer.html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17" y="1784983"/>
            <a:ext cx="2509822" cy="2509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89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Cell sorting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527197" y="1962642"/>
            <a:ext cx="4325430" cy="317317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Sort live / dead.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Enrich cells of interest.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Determine whether correct cells isolated (qPCR works too).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558549" y="4907973"/>
            <a:ext cx="4536515" cy="178510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Overestimates cell counts (~2x).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74896B-B60B-A24A-8173-3A5603A1FB15}"/>
              </a:ext>
            </a:extLst>
          </p:cNvPr>
          <p:cNvSpPr/>
          <p:nvPr/>
        </p:nvSpPr>
        <p:spPr>
          <a:xfrm>
            <a:off x="351333" y="5953265"/>
            <a:ext cx="4335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https://flowcytometry-embl.de/cell-sorting/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C44276F-64DC-C84E-8C26-11E18C19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3" y="1986454"/>
            <a:ext cx="4115904" cy="3814071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xmlns="" id="{3060F68D-9741-7240-BEBE-C8DBF230C4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333" y="1486228"/>
            <a:ext cx="8231742" cy="1083973"/>
          </a:xfrm>
        </p:spPr>
        <p:txBody>
          <a:bodyPr/>
          <a:lstStyle/>
          <a:p>
            <a:r>
              <a:rPr lang="en-US" sz="3000" dirty="0"/>
              <a:t>  FACS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29359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The good…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5" name="Picture 14" descr="A picture containing flying, bird, rain, water&#10;&#10;Description automatically generated">
            <a:extLst>
              <a:ext uri="{FF2B5EF4-FFF2-40B4-BE49-F238E27FC236}">
                <a16:creationId xmlns:a16="http://schemas.microsoft.com/office/drawing/2014/main" xmlns="" id="{A4BA192F-3FD1-DE4C-91C4-742E67E6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00" r="30546" b="63879"/>
          <a:stretch/>
        </p:blipFill>
        <p:spPr>
          <a:xfrm>
            <a:off x="863494" y="1218534"/>
            <a:ext cx="3059084" cy="2477193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xmlns="" id="{72F6A57A-7194-0446-A4A6-D9CDAAE49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096" y="1092227"/>
            <a:ext cx="3401035" cy="2800049"/>
          </a:xfrm>
          <a:prstGeom prst="rect">
            <a:avLst/>
          </a:prstGeom>
        </p:spPr>
      </p:pic>
      <p:pic>
        <p:nvPicPr>
          <p:cNvPr id="19" name="Picture 18" descr="A picture containing rain, snow, bird, flying&#10;&#10;Description automatically generated">
            <a:extLst>
              <a:ext uri="{FF2B5EF4-FFF2-40B4-BE49-F238E27FC236}">
                <a16:creationId xmlns:a16="http://schemas.microsoft.com/office/drawing/2014/main" xmlns="" id="{522F9435-6C02-4B43-9AC6-8224AB596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4" r="66813" b="61422"/>
          <a:stretch/>
        </p:blipFill>
        <p:spPr>
          <a:xfrm>
            <a:off x="887937" y="4076061"/>
            <a:ext cx="3034641" cy="2434186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xmlns="" id="{CD404925-D26C-2241-A20F-A0A4CA0F8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096" y="4004104"/>
            <a:ext cx="3162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0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The bad…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2" name="Content Placeholder 5" descr="A picture containing outdoor, bird, rain, flying&#10;&#10;Description automatically generated">
            <a:extLst>
              <a:ext uri="{FF2B5EF4-FFF2-40B4-BE49-F238E27FC236}">
                <a16:creationId xmlns:a16="http://schemas.microsoft.com/office/drawing/2014/main" xmlns="" id="{DCAFA897-5DA8-D446-A590-1D0C178226D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/>
          <a:srcRect r="52144" b="55138"/>
          <a:stretch/>
        </p:blipFill>
        <p:spPr>
          <a:xfrm>
            <a:off x="700115" y="1028122"/>
            <a:ext cx="4144092" cy="2913612"/>
          </a:xfrm>
        </p:spPr>
      </p:pic>
      <p:pic>
        <p:nvPicPr>
          <p:cNvPr id="6" name="Picture 5" descr="A picture containing white, man, sitting, holding&#10;&#10;Description automatically generated">
            <a:extLst>
              <a:ext uri="{FF2B5EF4-FFF2-40B4-BE49-F238E27FC236}">
                <a16:creationId xmlns:a16="http://schemas.microsoft.com/office/drawing/2014/main" xmlns="" id="{1EBF0233-70DD-2441-88E3-1767075585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43" t="58590" r="7657" b="925"/>
          <a:stretch/>
        </p:blipFill>
        <p:spPr>
          <a:xfrm>
            <a:off x="700115" y="4131658"/>
            <a:ext cx="4144092" cy="26214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40" y="2273299"/>
            <a:ext cx="3093720" cy="28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36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3E094F9-7ECD-A443-819D-EACA15C8C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" t="-1" r="1281" b="2"/>
          <a:stretch/>
        </p:blipFill>
        <p:spPr>
          <a:xfrm>
            <a:off x="0" y="1149696"/>
            <a:ext cx="8983579" cy="4427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10FF367-12D3-9E40-8724-1AEE8F15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520F1A44-8CD6-9541-9611-C9B8596A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 err="1"/>
              <a:t>scRNA</a:t>
            </a:r>
            <a:r>
              <a:rPr lang="en-US" sz="4000" b="1" dirty="0"/>
              <a:t>-seq</a:t>
            </a:r>
          </a:p>
        </p:txBody>
      </p:sp>
    </p:spTree>
    <p:extLst>
      <p:ext uri="{BB962C8B-B14F-4D97-AF65-F5344CB8AC3E}">
        <p14:creationId xmlns:p14="http://schemas.microsoft.com/office/powerpoint/2010/main" val="2098258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Challenges Cell Recovery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xmlns="" id="{9B6626E6-9904-8A49-A802-C6BD8F59D61D}"/>
              </a:ext>
            </a:extLst>
          </p:cNvPr>
          <p:cNvSpPr txBox="1">
            <a:spLocks/>
          </p:cNvSpPr>
          <p:nvPr/>
        </p:nvSpPr>
        <p:spPr bwMode="gray">
          <a:xfrm>
            <a:off x="608528" y="1152213"/>
            <a:ext cx="8535471" cy="4793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10X is optimized for model cell types – human PBMCs, etc.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Round, easy to count, size well below size of microfluidics.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These yield consistent results. 10K target. 8K-10K recovered.</a:t>
            </a:r>
          </a:p>
          <a:p>
            <a:pPr lvl="1"/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58447" lvl="1" indent="0">
              <a:buNone/>
            </a:pPr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But most experiments outside of culture don’t look like this.</a:t>
            </a: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58447" lvl="1" indent="0">
              <a:buNone/>
            </a:pP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 descr="A picture containing outdoor, rain, bird, water&#10;&#10;Description automatically generated">
            <a:extLst>
              <a:ext uri="{FF2B5EF4-FFF2-40B4-BE49-F238E27FC236}">
                <a16:creationId xmlns:a16="http://schemas.microsoft.com/office/drawing/2014/main" xmlns="" id="{18AC7E79-12B6-5E42-89F5-1D56F8831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459" b="82732"/>
          <a:stretch/>
        </p:blipFill>
        <p:spPr>
          <a:xfrm>
            <a:off x="1182257" y="2521322"/>
            <a:ext cx="2476737" cy="182861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281B5F8-8161-7147-81F0-A5D9E2451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500" y="2352265"/>
            <a:ext cx="4104598" cy="1997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F75831F-805C-CD40-84E1-DB1E2BE218B5}"/>
              </a:ext>
            </a:extLst>
          </p:cNvPr>
          <p:cNvSpPr txBox="1"/>
          <p:nvPr/>
        </p:nvSpPr>
        <p:spPr bwMode="gray">
          <a:xfrm>
            <a:off x="2186015" y="3978328"/>
            <a:ext cx="1213474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Nuclei (100% dead)</a:t>
            </a:r>
          </a:p>
        </p:txBody>
      </p:sp>
      <p:pic>
        <p:nvPicPr>
          <p:cNvPr id="16" name="Picture 15" descr="A picture containing rain, bird, flying, water&#10;&#10;Description automatically generated">
            <a:extLst>
              <a:ext uri="{FF2B5EF4-FFF2-40B4-BE49-F238E27FC236}">
                <a16:creationId xmlns:a16="http://schemas.microsoft.com/office/drawing/2014/main" xmlns="" id="{CECD3373-6320-C544-B5DF-5B3922F0E0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26" r="68525" b="11111"/>
          <a:stretch/>
        </p:blipFill>
        <p:spPr>
          <a:xfrm>
            <a:off x="1120902" y="5163101"/>
            <a:ext cx="2419484" cy="1565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71D8637-2A4E-0447-8B1B-CCA5EA181EC6}"/>
              </a:ext>
            </a:extLst>
          </p:cNvPr>
          <p:cNvSpPr txBox="1"/>
          <p:nvPr/>
        </p:nvSpPr>
        <p:spPr bwMode="gray">
          <a:xfrm>
            <a:off x="2923032" y="6447320"/>
            <a:ext cx="366960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Hydra</a:t>
            </a:r>
          </a:p>
        </p:txBody>
      </p:sp>
      <p:pic>
        <p:nvPicPr>
          <p:cNvPr id="19" name="Picture 18" descr="A picture containing water, bird, beach, flying&#10;&#10;Description automatically generated">
            <a:extLst>
              <a:ext uri="{FF2B5EF4-FFF2-40B4-BE49-F238E27FC236}">
                <a16:creationId xmlns:a16="http://schemas.microsoft.com/office/drawing/2014/main" xmlns="" id="{D54B66A1-30CA-E641-A213-FAB0C32301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197" b="76413"/>
          <a:stretch/>
        </p:blipFill>
        <p:spPr>
          <a:xfrm>
            <a:off x="3820991" y="5140520"/>
            <a:ext cx="2542261" cy="16175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ED2CF5-B76F-9D43-82E7-6BD9518F04B0}"/>
              </a:ext>
            </a:extLst>
          </p:cNvPr>
          <p:cNvSpPr txBox="1"/>
          <p:nvPr/>
        </p:nvSpPr>
        <p:spPr bwMode="gray">
          <a:xfrm>
            <a:off x="5342516" y="6447320"/>
            <a:ext cx="807913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Human bone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F565338-48A8-FD4A-849F-EB953A082C3E}"/>
              </a:ext>
            </a:extLst>
          </p:cNvPr>
          <p:cNvSpPr txBox="1"/>
          <p:nvPr/>
        </p:nvSpPr>
        <p:spPr bwMode="gray">
          <a:xfrm>
            <a:off x="7079859" y="5407491"/>
            <a:ext cx="1609836" cy="9233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Variable </a:t>
            </a:r>
            <a:r>
              <a:rPr lang="en-US" sz="2000" dirty="0">
                <a:solidFill>
                  <a:schemeClr val="accent3"/>
                </a:solidFill>
              </a:rPr>
              <a:t>size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>
                <a:solidFill>
                  <a:schemeClr val="accent3"/>
                </a:solidFill>
              </a:rPr>
              <a:t>shape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US" sz="2000" dirty="0">
                <a:solidFill>
                  <a:schemeClr val="accent3"/>
                </a:solidFill>
              </a:rPr>
              <a:t>viability</a:t>
            </a:r>
          </a:p>
        </p:txBody>
      </p:sp>
    </p:spTree>
    <p:extLst>
      <p:ext uri="{BB962C8B-B14F-4D97-AF65-F5344CB8AC3E}">
        <p14:creationId xmlns:p14="http://schemas.microsoft.com/office/powerpoint/2010/main" val="1397127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Carefully craft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experimental design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sample prep 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6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QC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cells 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before real sample set-up.</a:t>
            </a: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Concentration: aim for the median. 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 700-1,200 cells per </a:t>
            </a:r>
            <a:r>
              <a:rPr lang="mr-IN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µ</a:t>
            </a:r>
            <a:r>
              <a:rPr lang="mr-IN" b="1" dirty="0" err="1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optimal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Too high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dilute. 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Too low   tough one (concentration impacts yield, pooling replicates suboptimal).</a:t>
            </a: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Count in replicates (at least n=2).</a:t>
            </a:r>
          </a:p>
          <a:p>
            <a:pPr lvl="0"/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Viability: </a:t>
            </a:r>
            <a:r>
              <a:rPr lang="en-US" sz="2600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70% minimum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Nuclei and methanol fixed cells (0%).</a:t>
            </a:r>
          </a:p>
          <a:p>
            <a:pPr lvl="0"/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Treat cells gently.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Wide bore pipette tips, keep cells at preferred temp, work quickly..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How maximize output?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Why single cell?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– SC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nuclei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- sample QC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Do I have single cells?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alive?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too big? 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Did I isolate the correct cells?</a:t>
            </a:r>
          </a:p>
          <a:p>
            <a:r>
              <a:rPr lang="en-US" sz="3000" dirty="0"/>
              <a:t>  Cell labeling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studies at DNA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xmlns="" id="{1732EEA1-0596-B14C-AF7E-EF122184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9" t="16511" r="27671" b="9488"/>
          <a:stretch/>
        </p:blipFill>
        <p:spPr>
          <a:xfrm>
            <a:off x="232160" y="5573310"/>
            <a:ext cx="388436" cy="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7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Label cells (either oligo-tagged antibodies) or oligos.</a:t>
            </a:r>
            <a:endParaRPr lang="en-US" sz="26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Allows for multiplexing and super-loading </a:t>
            </a:r>
            <a:r>
              <a:rPr lang="en-US" sz="2600" dirty="0" err="1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scRNA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-seq   platforms – cost saving and minimize tech variation.</a:t>
            </a: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Many options available: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MULTI-seq (C. McGinnis / Z Gartner @ UCSF)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2200" dirty="0" err="1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Biolegend</a:t>
            </a: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dirty="0" err="1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TotalSeq</a:t>
            </a:r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BD Single-Cell Multiplexing Kit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10X </a:t>
            </a:r>
            <a:r>
              <a:rPr lang="en-US" sz="2200" dirty="0" err="1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CellPlex</a:t>
            </a: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(coming later this year)</a:t>
            </a:r>
          </a:p>
          <a:p>
            <a:pPr marL="258447" lvl="1" indent="0">
              <a:buNone/>
            </a:pP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Cell Hashing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xmlns="" id="{E8550E20-3422-ED42-969A-DDB85667C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834" y="3488862"/>
            <a:ext cx="3794943" cy="2219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C97E5C6-C5D3-A344-B8BE-875D7BD244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79" r="-4918"/>
          <a:stretch/>
        </p:blipFill>
        <p:spPr>
          <a:xfrm>
            <a:off x="1210235" y="4690214"/>
            <a:ext cx="3361765" cy="2036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94A7C90-B565-3B49-9A1A-8DFB8C7A8932}"/>
              </a:ext>
            </a:extLst>
          </p:cNvPr>
          <p:cNvSpPr txBox="1"/>
          <p:nvPr/>
        </p:nvSpPr>
        <p:spPr bwMode="gray">
          <a:xfrm>
            <a:off x="2053505" y="4887621"/>
            <a:ext cx="952890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“Cite-seq”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9EDA033-E316-ED48-964E-93B3295DFF1D}"/>
              </a:ext>
            </a:extLst>
          </p:cNvPr>
          <p:cNvSpPr txBox="1"/>
          <p:nvPr/>
        </p:nvSpPr>
        <p:spPr bwMode="gray">
          <a:xfrm>
            <a:off x="6015368" y="4256942"/>
            <a:ext cx="1033937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MultiSeq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4993912-0892-B146-AFE5-40D74BA4D300}"/>
              </a:ext>
            </a:extLst>
          </p:cNvPr>
          <p:cNvSpPr/>
          <p:nvPr/>
        </p:nvSpPr>
        <p:spPr>
          <a:xfrm>
            <a:off x="7049305" y="3236259"/>
            <a:ext cx="355542" cy="74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98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049946"/>
            <a:ext cx="8231742" cy="2169356"/>
          </a:xfrm>
        </p:spPr>
        <p:txBody>
          <a:bodyPr/>
          <a:lstStyle/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Oligo targeted to plasma membrane with </a:t>
            </a:r>
            <a:r>
              <a:rPr lang="en-US" dirty="0"/>
              <a:t>5’ lignoceric acid amide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Co-anchor increases stability and specificity.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8bp barcode conjugated to 3’ Poly-A capture sequence.</a:t>
            </a:r>
          </a:p>
          <a:p>
            <a:pPr marL="0" indent="0">
              <a:buNone/>
            </a:pP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Once in droplets, </a:t>
            </a:r>
            <a:r>
              <a:rPr lang="en-US" dirty="0" err="1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PolyA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mimics endogenous transcripts and hybridizes to dT oligos in beads.</a:t>
            </a: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5" cy="738282"/>
          </a:xfrm>
        </p:spPr>
        <p:txBody>
          <a:bodyPr/>
          <a:lstStyle/>
          <a:p>
            <a:pPr algn="ctr"/>
            <a:r>
              <a:rPr lang="en-US" sz="4000" b="1" dirty="0" err="1"/>
              <a:t>MultiSeq</a:t>
            </a:r>
            <a:r>
              <a:rPr lang="en-US" sz="4000" b="1" dirty="0"/>
              <a:t> Tag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83C9E55-BF95-5D4C-A654-12DC5BE27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133" y="4005623"/>
            <a:ext cx="3121799" cy="1880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6E9B3D6-DAE6-F54E-9934-1D4CE129A15C}"/>
              </a:ext>
            </a:extLst>
          </p:cNvPr>
          <p:cNvSpPr txBox="1"/>
          <p:nvPr/>
        </p:nvSpPr>
        <p:spPr bwMode="gray">
          <a:xfrm>
            <a:off x="1995095" y="5808054"/>
            <a:ext cx="2345194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MultiSeq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” (C. McGinnis)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8729B1F-2BA2-E441-9815-21E6B37B1595}"/>
              </a:ext>
            </a:extLst>
          </p:cNvPr>
          <p:cNvSpPr txBox="1"/>
          <p:nvPr/>
        </p:nvSpPr>
        <p:spPr bwMode="gray">
          <a:xfrm>
            <a:off x="4831979" y="4505226"/>
            <a:ext cx="2642839" cy="7448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Barcode --&gt; tag suspension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AAAs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 capture transcripts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2BE3751-788C-9A4E-A41F-6123B51E7906}"/>
              </a:ext>
            </a:extLst>
          </p:cNvPr>
          <p:cNvSpPr/>
          <p:nvPr/>
        </p:nvSpPr>
        <p:spPr>
          <a:xfrm>
            <a:off x="2115670" y="2877671"/>
            <a:ext cx="1323163" cy="276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E9235AB-306A-3041-9887-35961EFF72B1}"/>
              </a:ext>
            </a:extLst>
          </p:cNvPr>
          <p:cNvSpPr/>
          <p:nvPr/>
        </p:nvSpPr>
        <p:spPr>
          <a:xfrm>
            <a:off x="3666568" y="2877671"/>
            <a:ext cx="923364" cy="276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08EDF04-802F-854F-8447-CB24AE1B3FC4}"/>
              </a:ext>
            </a:extLst>
          </p:cNvPr>
          <p:cNvSpPr/>
          <p:nvPr/>
        </p:nvSpPr>
        <p:spPr>
          <a:xfrm>
            <a:off x="4831979" y="2877670"/>
            <a:ext cx="1219779" cy="276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C892E556-E069-C342-A4B5-764DB03CA03F}"/>
              </a:ext>
            </a:extLst>
          </p:cNvPr>
          <p:cNvCxnSpPr>
            <a:cxnSpLocks/>
          </p:cNvCxnSpPr>
          <p:nvPr/>
        </p:nvCxnSpPr>
        <p:spPr>
          <a:xfrm>
            <a:off x="1577789" y="3016093"/>
            <a:ext cx="4672221" cy="0"/>
          </a:xfrm>
          <a:prstGeom prst="line">
            <a:avLst/>
          </a:prstGeom>
          <a:ln w="47625"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CDC4138-1E08-B844-9C63-4D7CA92B7B5D}"/>
              </a:ext>
            </a:extLst>
          </p:cNvPr>
          <p:cNvSpPr/>
          <p:nvPr/>
        </p:nvSpPr>
        <p:spPr>
          <a:xfrm>
            <a:off x="1225076" y="287767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5’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5D2F169-C72F-FF40-84F6-483B02F3387B}"/>
              </a:ext>
            </a:extLst>
          </p:cNvPr>
          <p:cNvSpPr/>
          <p:nvPr/>
        </p:nvSpPr>
        <p:spPr>
          <a:xfrm>
            <a:off x="6241045" y="287767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3’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3A10A43-ED6C-4744-B38A-D00A2FC89C1F}"/>
              </a:ext>
            </a:extLst>
          </p:cNvPr>
          <p:cNvSpPr/>
          <p:nvPr/>
        </p:nvSpPr>
        <p:spPr>
          <a:xfrm>
            <a:off x="4742461" y="2877670"/>
            <a:ext cx="137088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AAAAAAAAAA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3759195-7B70-5940-845C-8C41D5E35DA2}"/>
              </a:ext>
            </a:extLst>
          </p:cNvPr>
          <p:cNvSpPr/>
          <p:nvPr/>
        </p:nvSpPr>
        <p:spPr>
          <a:xfrm>
            <a:off x="3704007" y="2873204"/>
            <a:ext cx="86280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barcode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8C1E88B-F579-9F44-A098-745A10544133}"/>
              </a:ext>
            </a:extLst>
          </p:cNvPr>
          <p:cNvSpPr/>
          <p:nvPr/>
        </p:nvSpPr>
        <p:spPr>
          <a:xfrm>
            <a:off x="2174396" y="2873204"/>
            <a:ext cx="112723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PCR handle</a:t>
            </a:r>
          </a:p>
        </p:txBody>
      </p:sp>
    </p:spTree>
    <p:extLst>
      <p:ext uri="{BB962C8B-B14F-4D97-AF65-F5344CB8AC3E}">
        <p14:creationId xmlns:p14="http://schemas.microsoft.com/office/powerpoint/2010/main" val="2086794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Why single cell?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– SC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nuclei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- sample QC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Do I have single cells?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alive?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too big? 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Did I isolate the correct cells?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Cell labeling</a:t>
            </a:r>
          </a:p>
          <a:p>
            <a:r>
              <a:rPr lang="en-US" sz="3000" dirty="0"/>
              <a:t>  Single cell studies at DNA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xmlns="" id="{1732EEA1-0596-B14C-AF7E-EF122184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9" t="16511" r="27671" b="9488"/>
          <a:stretch/>
        </p:blipFill>
        <p:spPr>
          <a:xfrm>
            <a:off x="232160" y="6198594"/>
            <a:ext cx="388436" cy="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 bwMode="gray">
          <a:xfrm>
            <a:off x="0" y="99918"/>
            <a:ext cx="7518395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10X Single Cell Studies - DNATECH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496"/>
            <a:ext cx="9144000" cy="55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86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 bwMode="gray">
          <a:xfrm>
            <a:off x="1" y="99918"/>
            <a:ext cx="7518396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/>
              <a:t>Assay summary (organism)</a:t>
            </a:r>
            <a:endParaRPr lang="en-US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15" y="1736985"/>
            <a:ext cx="6159500" cy="4965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71" y="3332399"/>
            <a:ext cx="1879600" cy="2844800"/>
          </a:xfrm>
          <a:prstGeom prst="rect">
            <a:avLst/>
          </a:prstGeom>
        </p:spPr>
      </p:pic>
      <p:sp>
        <p:nvSpPr>
          <p:cNvPr id="17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74427"/>
            <a:ext cx="8231742" cy="4793887"/>
          </a:xfrm>
        </p:spPr>
        <p:txBody>
          <a:bodyPr/>
          <a:lstStyle/>
          <a:p>
            <a:r>
              <a:rPr lang="en-US" sz="3000" dirty="0">
                <a:solidFill>
                  <a:srgbClr val="007DCF">
                    <a:lumMod val="50000"/>
                  </a:srgbClr>
                </a:solidFill>
              </a:rPr>
              <a:t>  78 projects since July 2017 (primarily 3’ GEX).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91271" y="1883981"/>
            <a:ext cx="279554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600" b="1" dirty="0">
                <a:solidFill>
                  <a:srgbClr val="007DCF">
                    <a:lumMod val="50000"/>
                  </a:srgbClr>
                </a:solidFill>
              </a:rPr>
              <a:t>Sample distribution  by organism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2350564" y="4413167"/>
            <a:ext cx="64601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Mouse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gray">
          <a:xfrm>
            <a:off x="4230560" y="3584184"/>
            <a:ext cx="682879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Human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3439047" y="2359496"/>
            <a:ext cx="640303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Bovine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2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Retinal degeneration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3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/>
              <a:t>Vitamin E deficiency - DRG Neurons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1"/>
          <a:stretch/>
        </p:blipFill>
        <p:spPr>
          <a:xfrm>
            <a:off x="681889" y="1149350"/>
            <a:ext cx="7780223" cy="4472974"/>
          </a:xfrm>
        </p:spPr>
      </p:pic>
    </p:spTree>
    <p:extLst>
      <p:ext uri="{BB962C8B-B14F-4D97-AF65-F5344CB8AC3E}">
        <p14:creationId xmlns:p14="http://schemas.microsoft.com/office/powerpoint/2010/main" val="22020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F8D4613-A790-3E45-A285-C6542AFF4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54" t="2837" r="18199" b="-7448"/>
          <a:stretch/>
        </p:blipFill>
        <p:spPr>
          <a:xfrm>
            <a:off x="4581162" y="4471989"/>
            <a:ext cx="3776253" cy="23860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F9437E-C79A-354D-99E5-72DEF218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755" y="4214939"/>
            <a:ext cx="5825746" cy="2491232"/>
          </a:xfrm>
        </p:spPr>
        <p:txBody>
          <a:bodyPr anchor="ctr">
            <a:normAutofit fontScale="40000" lnSpcReduction="20000"/>
          </a:bodyPr>
          <a:lstStyle/>
          <a:p>
            <a:pPr fontAlgn="base"/>
            <a:r>
              <a:rPr lang="en-US" sz="6000" dirty="0"/>
              <a:t>  Captures 100-10,000+ cells per sample.</a:t>
            </a:r>
          </a:p>
          <a:p>
            <a:pPr fontAlgn="base"/>
            <a:r>
              <a:rPr lang="en-US" sz="6000" dirty="0"/>
              <a:t>  Recovers up to  ~65% of cells.</a:t>
            </a:r>
          </a:p>
          <a:p>
            <a:pPr fontAlgn="base"/>
            <a:r>
              <a:rPr lang="en-US" sz="6000" dirty="0"/>
              <a:t>  Low doublet rate.</a:t>
            </a:r>
          </a:p>
          <a:p>
            <a:pPr lvl="1" fontAlgn="base"/>
            <a:r>
              <a:rPr lang="en-US" sz="5600" dirty="0"/>
              <a:t>(~0.9% per 1,000 cells).</a:t>
            </a:r>
          </a:p>
          <a:p>
            <a:pPr fontAlgn="base"/>
            <a:r>
              <a:rPr lang="en-US" sz="6000" dirty="0"/>
              <a:t>  40 micron size limit.</a:t>
            </a:r>
          </a:p>
          <a:p>
            <a:pPr fontAlgn="base"/>
            <a:r>
              <a:rPr lang="en-US" sz="6000" dirty="0"/>
              <a:t>  Expensive! </a:t>
            </a:r>
          </a:p>
          <a:p>
            <a:endParaRPr lang="en-US" sz="82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42D919-135C-D54E-936B-C27243C5F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5085"/>
          <a:stretch/>
        </p:blipFill>
        <p:spPr>
          <a:xfrm>
            <a:off x="201501" y="1219701"/>
            <a:ext cx="8375585" cy="2613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06D710B-FECD-2945-AC74-E258DFC27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xmlns="" id="{0E9B70C6-8477-0F4F-87D1-E5DDF0649AF5}"/>
              </a:ext>
            </a:extLst>
          </p:cNvPr>
          <p:cNvSpPr txBox="1">
            <a:spLocks/>
          </p:cNvSpPr>
          <p:nvPr/>
        </p:nvSpPr>
        <p:spPr bwMode="gray">
          <a:xfrm>
            <a:off x="1" y="99918"/>
            <a:ext cx="7543800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10X Genomics</a:t>
            </a:r>
          </a:p>
        </p:txBody>
      </p:sp>
    </p:spTree>
    <p:extLst>
      <p:ext uri="{BB962C8B-B14F-4D97-AF65-F5344CB8AC3E}">
        <p14:creationId xmlns:p14="http://schemas.microsoft.com/office/powerpoint/2010/main" val="608935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/>
              <a:t>‘564’ – challenges and solutions</a:t>
            </a:r>
          </a:p>
        </p:txBody>
      </p:sp>
      <p:pic>
        <p:nvPicPr>
          <p:cNvPr id="8" name="Content Placeholder 7" descr="A picture containing rain, nature, flying, large&#10;&#10;Description automatically generated">
            <a:extLst>
              <a:ext uri="{FF2B5EF4-FFF2-40B4-BE49-F238E27FC236}">
                <a16:creationId xmlns:a16="http://schemas.microsoft.com/office/drawing/2014/main" xmlns="" id="{3822F5FB-6F2B-A242-8B50-E3E077659FC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77798" y="1094283"/>
            <a:ext cx="3264616" cy="2448463"/>
          </a:xfr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85CF2EB1-0F98-4D44-86CA-D64F46B61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169" y="1094283"/>
            <a:ext cx="4062470" cy="2437483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xmlns="" id="{94B53DB5-DF98-9D49-ACC0-922FB442EF7F}"/>
              </a:ext>
            </a:extLst>
          </p:cNvPr>
          <p:cNvSpPr txBox="1">
            <a:spLocks/>
          </p:cNvSpPr>
          <p:nvPr/>
        </p:nvSpPr>
        <p:spPr bwMode="gray">
          <a:xfrm>
            <a:off x="456129" y="3682503"/>
            <a:ext cx="8687871" cy="17913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DRG f</a:t>
            </a:r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ragile, difficult to count, odd sizes (clog 10X chip?).</a:t>
            </a: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Count manually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better </a:t>
            </a:r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counts.</a:t>
            </a: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Accepted some degree of induced technical variation</a:t>
            </a:r>
          </a:p>
          <a:p>
            <a:pPr lvl="1"/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 Prepped samples over three days.</a:t>
            </a:r>
          </a:p>
          <a:p>
            <a:pPr lvl="1"/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 Improved sample quality and reproducibility, introduced prep day variation.</a:t>
            </a:r>
          </a:p>
          <a:p>
            <a:pPr lvl="2"/>
            <a:r>
              <a:rPr lang="en-US" sz="20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As Matt mentioned mitigate with experimental design.</a:t>
            </a:r>
          </a:p>
          <a:p>
            <a:pPr marL="258447" lvl="1" indent="0">
              <a:buNone/>
            </a:pPr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58447" lvl="1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0462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049946"/>
            <a:ext cx="8231742" cy="4793887"/>
          </a:xfrm>
        </p:spPr>
        <p:txBody>
          <a:bodyPr/>
          <a:lstStyle/>
          <a:p>
            <a:r>
              <a:rPr lang="en-US" sz="1600" dirty="0"/>
              <a:t>10X Genomics</a:t>
            </a:r>
          </a:p>
          <a:p>
            <a:pPr lvl="1"/>
            <a:r>
              <a:rPr lang="en-US" sz="1600" dirty="0">
                <a:hlinkClick r:id="rId2"/>
              </a:rPr>
              <a:t>https://support.10xgenomics.com/single-cell-gene-expression</a:t>
            </a:r>
            <a:endParaRPr lang="en-US" sz="1600" dirty="0"/>
          </a:p>
          <a:p>
            <a:pPr lvl="1"/>
            <a:r>
              <a:rPr lang="en-US" sz="1600" dirty="0"/>
              <a:t>Paul Scott, Sales Executive (paul.scott@10xgenomics.com) </a:t>
            </a:r>
          </a:p>
          <a:p>
            <a:r>
              <a:rPr lang="en-US" sz="1600" dirty="0"/>
              <a:t>UC Davis Flow Cytometry</a:t>
            </a:r>
          </a:p>
          <a:p>
            <a:pPr lvl="1"/>
            <a:r>
              <a:rPr lang="en-US" sz="1600" u="sng" dirty="0">
                <a:solidFill>
                  <a:schemeClr val="bg2"/>
                </a:solidFill>
                <a:hlinkClick r:id="rId3"/>
              </a:rPr>
              <a:t>http://www.ucdmc.ucdavis.edu/pathology/research/research_labs/flow_cytometry/index.html</a:t>
            </a:r>
            <a:endParaRPr lang="en-US" sz="1600" u="sng" dirty="0">
              <a:solidFill>
                <a:schemeClr val="bg2"/>
              </a:solidFill>
            </a:endParaRPr>
          </a:p>
          <a:p>
            <a:pPr lvl="1"/>
            <a:r>
              <a:rPr lang="en-US" sz="1600" dirty="0"/>
              <a:t>Bridget McLaughlin (Technical Director)</a:t>
            </a:r>
            <a:endParaRPr lang="en-US" sz="1600" u="sng" dirty="0">
              <a:solidFill>
                <a:schemeClr val="bg2"/>
              </a:solidFill>
            </a:endParaRPr>
          </a:p>
          <a:p>
            <a:r>
              <a:rPr lang="en-US" sz="1600" dirty="0"/>
              <a:t>UC Davis DNA Technology Core</a:t>
            </a:r>
          </a:p>
          <a:p>
            <a:pPr lvl="1"/>
            <a:r>
              <a:rPr lang="en-US" sz="1600" u="sng" dirty="0">
                <a:solidFill>
                  <a:schemeClr val="bg2"/>
                </a:solidFill>
                <a:hlinkClick r:id="rId4"/>
              </a:rPr>
              <a:t>http://dnatech.genomecenter.ucdavis.edu/single-cell-analyses/</a:t>
            </a:r>
            <a:endParaRPr lang="en-US" sz="1600" u="sng" dirty="0">
              <a:solidFill>
                <a:schemeClr val="bg2"/>
              </a:solidFill>
            </a:endParaRPr>
          </a:p>
          <a:p>
            <a:r>
              <a:rPr lang="en-US" sz="1600" dirty="0"/>
              <a:t>UC Davis Bioinformatics Core</a:t>
            </a:r>
          </a:p>
          <a:p>
            <a:pPr lvl="1"/>
            <a:r>
              <a:rPr lang="en-US" sz="1600" dirty="0">
                <a:hlinkClick r:id="rId5"/>
              </a:rPr>
              <a:t>https://bioinformatics.ucdavis.edu/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9144000" cy="738282"/>
          </a:xfrm>
        </p:spPr>
        <p:txBody>
          <a:bodyPr/>
          <a:lstStyle/>
          <a:p>
            <a:pPr algn="ctr"/>
            <a:r>
              <a:rPr lang="en-US" sz="4000" b="1" dirty="0"/>
              <a:t>Important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2" b="1928"/>
          <a:stretch/>
        </p:blipFill>
        <p:spPr>
          <a:xfrm>
            <a:off x="3291776" y="5237901"/>
            <a:ext cx="3363781" cy="1335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9" y="5186022"/>
            <a:ext cx="2496065" cy="1515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86" y="5237901"/>
            <a:ext cx="1908890" cy="11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1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/>
              <a:t>Cost 10X Reagents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xmlns="" id="{94B53DB5-DF98-9D49-ACC0-922FB442EF7F}"/>
              </a:ext>
            </a:extLst>
          </p:cNvPr>
          <p:cNvSpPr txBox="1">
            <a:spLocks/>
          </p:cNvSpPr>
          <p:nvPr/>
        </p:nvSpPr>
        <p:spPr bwMode="gray">
          <a:xfrm>
            <a:off x="456129" y="3296214"/>
            <a:ext cx="8687871" cy="17913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Chips are single use (n=1 to n=8 samples)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 $247 EACH</a:t>
            </a:r>
            <a:endParaRPr lang="en-US" sz="24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Reagents (n=1)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$1,350 EACH.</a:t>
            </a: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Total (n=1, 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reagents only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): $1,597.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This doesn’t include you or your cores labor!</a:t>
            </a: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4860EEE-95B7-A346-A0A0-5470C7EAF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8"/>
          <a:stretch/>
        </p:blipFill>
        <p:spPr>
          <a:xfrm>
            <a:off x="456129" y="973520"/>
            <a:ext cx="8166100" cy="2027806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xmlns="" id="{A1AADDCD-7D31-6F46-9186-1E5B844DAF10}"/>
              </a:ext>
            </a:extLst>
          </p:cNvPr>
          <p:cNvSpPr txBox="1">
            <a:spLocks/>
          </p:cNvSpPr>
          <p:nvPr/>
        </p:nvSpPr>
        <p:spPr bwMode="gray">
          <a:xfrm>
            <a:off x="456128" y="5164448"/>
            <a:ext cx="6300271" cy="4758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 Sequencing? Bioinformatics? 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Depends on many factors. 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We charge $1,000 for 350M reads (~10K cells with 35K reads per cell).</a:t>
            </a:r>
            <a:endParaRPr lang="en-US" sz="18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xmlns="" id="{66CC8372-BCFC-AC48-996B-C861D2F39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658" b="14195"/>
          <a:stretch/>
        </p:blipFill>
        <p:spPr>
          <a:xfrm>
            <a:off x="3606264" y="2998273"/>
            <a:ext cx="4667086" cy="2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67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4652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Acknowledgements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19006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  UC Davis DNA Technology Core team.</a:t>
            </a:r>
          </a:p>
          <a:p>
            <a:r>
              <a:rPr lang="en-US" sz="3200" dirty="0"/>
              <a:t>  UC Davis Bioinformatics Core team.</a:t>
            </a:r>
          </a:p>
          <a:p>
            <a:r>
              <a:rPr lang="en-US" sz="3200" dirty="0"/>
              <a:t>  10X Genomics.</a:t>
            </a:r>
          </a:p>
          <a:p>
            <a:pPr lvl="1"/>
            <a:r>
              <a:rPr lang="en-US" sz="2600" dirty="0"/>
              <a:t>  Adam Bemis (Field Applications Scientist)</a:t>
            </a:r>
          </a:p>
          <a:p>
            <a:pPr lvl="1"/>
            <a:r>
              <a:rPr lang="en-US" sz="2600" dirty="0"/>
              <a:t>  Paul Scott (</a:t>
            </a:r>
            <a:r>
              <a:rPr lang="en-US" dirty="0"/>
              <a:t>Sales Executive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2017-06-09 11.56.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9" t="40463"/>
          <a:stretch/>
        </p:blipFill>
        <p:spPr>
          <a:xfrm>
            <a:off x="1214872" y="4136051"/>
            <a:ext cx="2034955" cy="2373459"/>
          </a:xfrm>
          <a:prstGeom prst="rect">
            <a:avLst/>
          </a:prstGeom>
        </p:spPr>
      </p:pic>
      <p:pic>
        <p:nvPicPr>
          <p:cNvPr id="7" name="Picture 6" descr="finoA 0608201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9" t="11487" b="28372"/>
          <a:stretch/>
        </p:blipFill>
        <p:spPr>
          <a:xfrm>
            <a:off x="3453247" y="4138976"/>
            <a:ext cx="4115790" cy="23705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F9437E-C79A-354D-99E5-72DEF218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14" y="2183384"/>
            <a:ext cx="7790206" cy="3375714"/>
          </a:xfrm>
        </p:spPr>
        <p:txBody>
          <a:bodyPr anchor="ctr">
            <a:normAutofit fontScale="77500" lnSpcReduction="20000"/>
          </a:bodyPr>
          <a:lstStyle/>
          <a:p>
            <a:pPr fontAlgn="base"/>
            <a:r>
              <a:rPr lang="en-US" sz="3600" dirty="0"/>
              <a:t>  Homemade drop-seq.</a:t>
            </a:r>
          </a:p>
          <a:p>
            <a:pPr fontAlgn="base"/>
            <a:r>
              <a:rPr lang="en-US" sz="3600" dirty="0"/>
              <a:t>  Qiagen UPX</a:t>
            </a:r>
            <a:r>
              <a:rPr lang="en-US" sz="3600" dirty="0" smtClean="0"/>
              <a:t>.</a:t>
            </a:r>
          </a:p>
          <a:p>
            <a:pPr fontAlgn="base"/>
            <a:r>
              <a:rPr lang="en-US" sz="3600" dirty="0" smtClean="0"/>
              <a:t>  BD Rhapsody.</a:t>
            </a:r>
            <a:endParaRPr lang="en-US" sz="3600" dirty="0"/>
          </a:p>
          <a:p>
            <a:pPr fontAlgn="base"/>
            <a:r>
              <a:rPr lang="en-US" sz="3600" dirty="0"/>
              <a:t>  SPLIT-seq.</a:t>
            </a:r>
          </a:p>
          <a:p>
            <a:pPr fontAlgn="base"/>
            <a:r>
              <a:rPr lang="en-US" sz="3600" dirty="0"/>
              <a:t>  Dolomite Nadia System</a:t>
            </a:r>
            <a:r>
              <a:rPr lang="en-US" sz="3600" dirty="0" smtClean="0"/>
              <a:t>.</a:t>
            </a:r>
            <a:endParaRPr lang="en-US" sz="3600" dirty="0"/>
          </a:p>
          <a:p>
            <a:pPr fontAlgn="base"/>
            <a:r>
              <a:rPr lang="en-US" sz="3600" dirty="0"/>
              <a:t>  </a:t>
            </a:r>
            <a:r>
              <a:rPr lang="en-US" sz="3600" dirty="0" err="1"/>
              <a:t>Fluidigm</a:t>
            </a:r>
            <a:r>
              <a:rPr lang="en-US" sz="3600" dirty="0"/>
              <a:t>.</a:t>
            </a:r>
          </a:p>
          <a:p>
            <a:pPr fontAlgn="base"/>
            <a:r>
              <a:rPr lang="en-US" sz="3600" dirty="0"/>
              <a:t>  And the list goes on…</a:t>
            </a:r>
          </a:p>
          <a:p>
            <a:pPr fontAlgn="base"/>
            <a:endParaRPr lang="en-US" sz="3600" dirty="0"/>
          </a:p>
          <a:p>
            <a:pPr fontAlgn="base"/>
            <a:endParaRPr lang="en-US" sz="3600" dirty="0"/>
          </a:p>
          <a:p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06D710B-FECD-2945-AC74-E258DFC27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xmlns="" id="{0E9B70C6-8477-0F4F-87D1-E5DDF0649AF5}"/>
              </a:ext>
            </a:extLst>
          </p:cNvPr>
          <p:cNvSpPr txBox="1">
            <a:spLocks/>
          </p:cNvSpPr>
          <p:nvPr/>
        </p:nvSpPr>
        <p:spPr bwMode="gray">
          <a:xfrm>
            <a:off x="1" y="99918"/>
            <a:ext cx="7543800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Alternative technologies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BB6ABC-DD78-8445-999E-7CD846551039}"/>
              </a:ext>
            </a:extLst>
          </p:cNvPr>
          <p:cNvSpPr txBox="1"/>
          <p:nvPr/>
        </p:nvSpPr>
        <p:spPr bwMode="gray">
          <a:xfrm>
            <a:off x="1166887" y="5442976"/>
            <a:ext cx="7361567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Need both </a:t>
            </a:r>
            <a:r>
              <a:rPr lang="en-US" sz="2400" dirty="0">
                <a:solidFill>
                  <a:schemeClr val="accent3"/>
                </a:solidFill>
              </a:rPr>
              <a:t>single cells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and to maintain </a:t>
            </a:r>
            <a:r>
              <a:rPr lang="en-US" sz="2400" dirty="0">
                <a:solidFill>
                  <a:schemeClr val="accent3"/>
                </a:solidFill>
              </a:rPr>
              <a:t>sample composition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0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F9437E-C79A-354D-99E5-72DEF218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374" y="3612717"/>
            <a:ext cx="3606826" cy="2856297"/>
          </a:xfrm>
        </p:spPr>
        <p:txBody>
          <a:bodyPr anchor="ctr">
            <a:normAutofit fontScale="85000" lnSpcReduction="20000"/>
          </a:bodyPr>
          <a:lstStyle/>
          <a:p>
            <a:pPr fontAlgn="base"/>
            <a:r>
              <a:rPr lang="en-US" sz="2300" dirty="0"/>
              <a:t>  </a:t>
            </a:r>
            <a:r>
              <a:rPr lang="en-US" sz="2300" dirty="0" smtClean="0"/>
              <a:t>Use combinatorial barcoding to label cells of origin.</a:t>
            </a:r>
            <a:endParaRPr lang="en-US" sz="2300" dirty="0"/>
          </a:p>
          <a:p>
            <a:pPr fontAlgn="base"/>
            <a:r>
              <a:rPr lang="en-US" sz="2300" dirty="0"/>
              <a:t>  </a:t>
            </a:r>
            <a:r>
              <a:rPr lang="en-US" sz="2300" dirty="0" smtClean="0"/>
              <a:t>Great because don’t need fancy equipment.</a:t>
            </a:r>
          </a:p>
          <a:p>
            <a:pPr fontAlgn="base"/>
            <a:r>
              <a:rPr lang="en-US" sz="2300" dirty="0" smtClean="0"/>
              <a:t>  Increased cell size limits.</a:t>
            </a:r>
            <a:endParaRPr lang="en-US" sz="2300" dirty="0"/>
          </a:p>
          <a:p>
            <a:pPr fontAlgn="base"/>
            <a:r>
              <a:rPr lang="en-US" sz="2300" dirty="0"/>
              <a:t>  </a:t>
            </a:r>
            <a:r>
              <a:rPr lang="en-US" sz="2300" dirty="0" smtClean="0"/>
              <a:t>Input = fixed cells or nuclei.</a:t>
            </a:r>
          </a:p>
          <a:p>
            <a:pPr fontAlgn="base"/>
            <a:r>
              <a:rPr lang="en-US" dirty="0" smtClean="0">
                <a:hlinkClick r:id="rId2"/>
              </a:rPr>
              <a:t>  https</a:t>
            </a:r>
            <a:r>
              <a:rPr lang="en-US" dirty="0">
                <a:hlinkClick r:id="rId2"/>
              </a:rPr>
              <a:t>://www.splitbiosciences.com/</a:t>
            </a:r>
            <a:endParaRPr lang="en-US" dirty="0" smtClean="0"/>
          </a:p>
          <a:p>
            <a:pPr fontAlgn="base"/>
            <a:endParaRPr lang="en-US" sz="3600" dirty="0" smtClea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06D710B-FECD-2945-AC74-E258DFC27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xmlns="" id="{0E9B70C6-8477-0F4F-87D1-E5DDF0649AF5}"/>
              </a:ext>
            </a:extLst>
          </p:cNvPr>
          <p:cNvSpPr txBox="1">
            <a:spLocks/>
          </p:cNvSpPr>
          <p:nvPr/>
        </p:nvSpPr>
        <p:spPr bwMode="gray">
          <a:xfrm>
            <a:off x="1" y="99918"/>
            <a:ext cx="7543800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SPLIT-</a:t>
            </a:r>
            <a:r>
              <a:rPr lang="en-US" sz="4000" b="1" dirty="0" err="1" smtClean="0"/>
              <a:t>Seq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190721"/>
            <a:ext cx="4779583" cy="5407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gray">
          <a:xfrm>
            <a:off x="5554980" y="6469014"/>
            <a:ext cx="2622962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Blattman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et al. 2020. </a:t>
            </a:r>
            <a:r>
              <a:rPr lang="en-US" sz="1200" i="1" dirty="0" smtClean="0">
                <a:solidFill>
                  <a:schemeClr val="bg2">
                    <a:lumMod val="50000"/>
                  </a:schemeClr>
                </a:solidFill>
              </a:rPr>
              <a:t>Nature Microbiology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4" y="1190721"/>
            <a:ext cx="3133223" cy="17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6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 Rhapsody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620" y="1337309"/>
            <a:ext cx="2833158" cy="19445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170" y="1337309"/>
            <a:ext cx="2428240" cy="194452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A5F9437E-C79A-354D-99E5-72DEF218F10D}"/>
              </a:ext>
            </a:extLst>
          </p:cNvPr>
          <p:cNvSpPr txBox="1">
            <a:spLocks/>
          </p:cNvSpPr>
          <p:nvPr/>
        </p:nvSpPr>
        <p:spPr bwMode="gray">
          <a:xfrm>
            <a:off x="290804" y="4021281"/>
            <a:ext cx="8268382" cy="249123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300" dirty="0" smtClean="0"/>
              <a:t>  Inject cells into cartridge and fall into </a:t>
            </a:r>
            <a:r>
              <a:rPr lang="en-US" sz="2300" dirty="0" err="1" smtClean="0"/>
              <a:t>microwells</a:t>
            </a:r>
            <a:r>
              <a:rPr lang="en-US" sz="2300" dirty="0" smtClean="0"/>
              <a:t> with barcoded beads.</a:t>
            </a:r>
          </a:p>
          <a:p>
            <a:pPr fontAlgn="base"/>
            <a:r>
              <a:rPr lang="en-US" sz="2300" dirty="0" smtClean="0"/>
              <a:t>  Similar cell size limit and cost to 10X.</a:t>
            </a:r>
          </a:p>
          <a:p>
            <a:pPr fontAlgn="base"/>
            <a:r>
              <a:rPr lang="en-US" sz="2300" dirty="0" smtClean="0"/>
              <a:t>  Higher capture rate.</a:t>
            </a:r>
          </a:p>
          <a:p>
            <a:pPr fontAlgn="base"/>
            <a:r>
              <a:rPr lang="en-US" sz="2300" dirty="0" smtClean="0"/>
              <a:t>  More flexibility in targeted capture with custom beads.</a:t>
            </a:r>
            <a:endParaRPr lang="en-US" sz="36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Why single cell?</a:t>
            </a:r>
          </a:p>
          <a:p>
            <a:r>
              <a:rPr lang="en-US" sz="3000" dirty="0"/>
              <a:t>  Methods – </a:t>
            </a:r>
            <a:r>
              <a:rPr lang="en-US" sz="3000" dirty="0">
                <a:solidFill>
                  <a:schemeClr val="bg2"/>
                </a:solidFill>
              </a:rPr>
              <a:t>SC isolation</a:t>
            </a:r>
          </a:p>
          <a:p>
            <a:pPr lvl="1"/>
            <a:r>
              <a:rPr lang="en-US" sz="2600" dirty="0"/>
              <a:t>  Single cell isolation</a:t>
            </a:r>
          </a:p>
          <a:p>
            <a:pPr lvl="1"/>
            <a:r>
              <a:rPr lang="en-US" sz="2600" dirty="0"/>
              <a:t>  Single nuclei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- sample QC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Do I have single cells?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alive?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too big? 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Did I isolate the correct cells?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Cell labeling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studies at DNA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xmlns="" id="{1732EEA1-0596-B14C-AF7E-EF122184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9" t="16511" r="27671" b="9488"/>
          <a:stretch/>
        </p:blipFill>
        <p:spPr>
          <a:xfrm>
            <a:off x="232160" y="1716535"/>
            <a:ext cx="388436" cy="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Cell isolation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Cell isolation guides available at: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1800" dirty="0">
                <a:solidFill>
                  <a:schemeClr val="bg2"/>
                </a:solidFill>
                <a:hlinkClick r:id="rId2"/>
              </a:rPr>
              <a:t>https://www.support.10xgenomics.com/single-cell-gene-expression/sample-prep/</a:t>
            </a: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r>
              <a:rPr lang="en-US" dirty="0"/>
              <a:t>  Cell isolation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biggest source technical variation.</a:t>
            </a:r>
          </a:p>
          <a:p>
            <a:r>
              <a:rPr lang="en-US" dirty="0"/>
              <a:t>  Dissociation and preparation depends on cell type.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9699216A-B17E-AB4C-992A-456329AC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80" y="2152941"/>
            <a:ext cx="5984980" cy="3351067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xmlns="" id="{6F8ABC02-8311-714E-BFDE-AA40B4DCE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09" t="16511" r="27671" b="9488"/>
          <a:stretch/>
        </p:blipFill>
        <p:spPr>
          <a:xfrm>
            <a:off x="1591728" y="3429843"/>
            <a:ext cx="207099" cy="2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8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0x_Genomics_Template_4x3_20160210_vFinal">
  <a:themeElements>
    <a:clrScheme name="10x Genomics">
      <a:dk1>
        <a:srgbClr val="000000"/>
      </a:dk1>
      <a:lt1>
        <a:sysClr val="window" lastClr="FFFFFF"/>
      </a:lt1>
      <a:dk2>
        <a:srgbClr val="888B8D"/>
      </a:dk2>
      <a:lt2>
        <a:srgbClr val="007DCF"/>
      </a:lt2>
      <a:accent1>
        <a:srgbClr val="00A1DF"/>
      </a:accent1>
      <a:accent2>
        <a:srgbClr val="71BE4B"/>
      </a:accent2>
      <a:accent3>
        <a:srgbClr val="EFBC1B"/>
      </a:accent3>
      <a:accent4>
        <a:srgbClr val="E84B50"/>
      </a:accent4>
      <a:accent5>
        <a:srgbClr val="74D2E7"/>
      </a:accent5>
      <a:accent6>
        <a:srgbClr val="965EC8"/>
      </a:accent6>
      <a:hlink>
        <a:srgbClr val="007DCF"/>
      </a:hlink>
      <a:folHlink>
        <a:srgbClr val="E84B5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50000"/>
          </a:schemeClr>
        </a:solidFill>
        <a:ln>
          <a:noFill/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  <a:normAutofit/>
      </a:bodyPr>
      <a:lstStyle>
        <a:defPPr algn="ctr">
          <a:lnSpc>
            <a:spcPct val="90000"/>
          </a:lnSpc>
          <a:defRPr sz="1800" dirty="0" smtClean="0">
            <a:solidFill>
              <a:schemeClr val="bg1"/>
            </a:solidFill>
          </a:defRPr>
        </a:defPPr>
      </a:lstStyle>
    </a:spDef>
    <a:txDef>
      <a:spPr bwMode="gray"/>
      <a:bodyPr vert="horz" wrap="square" lIns="0" tIns="45720" rIns="0" bIns="45720" rtlCol="0">
        <a:spAutoFit/>
      </a:bodyPr>
      <a:lstStyle>
        <a:defPPr>
          <a:lnSpc>
            <a:spcPct val="90000"/>
          </a:lnSpc>
          <a:spcBef>
            <a:spcPts val="1200"/>
          </a:spcBef>
          <a:defRPr dirty="0" smtClean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x_Genomics_Template_4x3_20160210_vFinal" id="{91265E0F-327B-DB4F-B97F-15636470F3EA}" vid="{17073DE4-5C3B-FD4F-B7AB-32AF57FAB7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{AEE9F9F7-7682-F846-A014-AECE54DA7572}tf10001120</Template>
  <TotalTime>3018</TotalTime>
  <Words>1621</Words>
  <Application>Microsoft Macintosh PowerPoint</Application>
  <PresentationFormat>On-screen Show (4:3)</PresentationFormat>
  <Paragraphs>360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</vt:lpstr>
      <vt:lpstr>Lucida Grande</vt:lpstr>
      <vt:lpstr>Wingdings</vt:lpstr>
      <vt:lpstr>Arial</vt:lpstr>
      <vt:lpstr>10x_Genomics_Template_4x3_20160210_vFinal</vt:lpstr>
      <vt:lpstr>Single Cell Sample Preparation</vt:lpstr>
      <vt:lpstr>Overview</vt:lpstr>
      <vt:lpstr>scRNA-seq</vt:lpstr>
      <vt:lpstr>PowerPoint Presentation</vt:lpstr>
      <vt:lpstr>PowerPoint Presentation</vt:lpstr>
      <vt:lpstr>PowerPoint Presentation</vt:lpstr>
      <vt:lpstr>BD Rhapsody</vt:lpstr>
      <vt:lpstr>Overview</vt:lpstr>
      <vt:lpstr>Cell isolation</vt:lpstr>
      <vt:lpstr>General Workflow</vt:lpstr>
      <vt:lpstr>Tissue Dissociation</vt:lpstr>
      <vt:lpstr>Factors Influencing Dissociation</vt:lpstr>
      <vt:lpstr>Single cell vs. nuclei</vt:lpstr>
      <vt:lpstr>Many protocols available…</vt:lpstr>
      <vt:lpstr>Overview</vt:lpstr>
      <vt:lpstr>Factors influencing success </vt:lpstr>
      <vt:lpstr>Workflow</vt:lpstr>
      <vt:lpstr>Tissue aggregates</vt:lpstr>
      <vt:lpstr>Cell debris</vt:lpstr>
      <vt:lpstr>Cell debris II</vt:lpstr>
      <vt:lpstr>Doublets</vt:lpstr>
      <vt:lpstr>Dead cells (debris?)</vt:lpstr>
      <vt:lpstr>Nuclei QC</vt:lpstr>
      <vt:lpstr>Workflow</vt:lpstr>
      <vt:lpstr>Automated counting</vt:lpstr>
      <vt:lpstr>Manual counting</vt:lpstr>
      <vt:lpstr>Cell sorting</vt:lpstr>
      <vt:lpstr>The good…</vt:lpstr>
      <vt:lpstr>The bad…</vt:lpstr>
      <vt:lpstr>Challenges Cell Recovery</vt:lpstr>
      <vt:lpstr>How maximize output?</vt:lpstr>
      <vt:lpstr>Overview</vt:lpstr>
      <vt:lpstr>Cell Hashing</vt:lpstr>
      <vt:lpstr>MultiSeq Tag Design</vt:lpstr>
      <vt:lpstr>Overview</vt:lpstr>
      <vt:lpstr>PowerPoint Presentation</vt:lpstr>
      <vt:lpstr>PowerPoint Presentation</vt:lpstr>
      <vt:lpstr>Retinal degeneration</vt:lpstr>
      <vt:lpstr>Vitamin E deficiency - DRG Neurons</vt:lpstr>
      <vt:lpstr>‘564’ – challenges and solutions</vt:lpstr>
      <vt:lpstr>Important resources</vt:lpstr>
      <vt:lpstr>Cost 10X Reagents</vt:lpstr>
      <vt:lpstr>Acknowledgements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DNATechCore</dc:creator>
  <cp:lastModifiedBy>Diana Elizabeth Burkart-Waco</cp:lastModifiedBy>
  <cp:revision>167</cp:revision>
  <dcterms:created xsi:type="dcterms:W3CDTF">2017-08-09T21:35:44Z</dcterms:created>
  <dcterms:modified xsi:type="dcterms:W3CDTF">2020-08-18T17:25:51Z</dcterms:modified>
</cp:coreProperties>
</file>